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ppt/charts/chart8.xml" ContentType="application/vnd.openxmlformats-officedocument.drawingml.chart+xml"/>
  <Override PartName="/ppt/drawings/drawing2.xml" ContentType="application/vnd.openxmlformats-officedocument.drawingml.chartshapes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9" r:id="rId10"/>
    <p:sldId id="270" r:id="rId11"/>
    <p:sldId id="271" r:id="rId12"/>
    <p:sldId id="284" r:id="rId13"/>
    <p:sldId id="283" r:id="rId14"/>
    <p:sldId id="274" r:id="rId15"/>
    <p:sldId id="275" r:id="rId16"/>
    <p:sldId id="282" r:id="rId17"/>
    <p:sldId id="277" r:id="rId18"/>
    <p:sldId id="280" r:id="rId19"/>
    <p:sldId id="278" r:id="rId20"/>
    <p:sldId id="281" r:id="rId21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68" autoAdjust="0"/>
    <p:restoredTop sz="93612" autoAdjust="0"/>
  </p:normalViewPr>
  <p:slideViewPr>
    <p:cSldViewPr>
      <p:cViewPr>
        <p:scale>
          <a:sx n="80" d="100"/>
          <a:sy n="80" d="100"/>
        </p:scale>
        <p:origin x="-804" y="-5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_fin\&#1076;&#1086;&#1082;&#1091;&#1084;&#1077;&#1085;&#1090;&#1099;&#1082;&#1086;&#1084;&#1080;&#1090;&#1077;&#1090;&#1072;\&#1054;&#1041;&#1065;&#1040;&#1071;\&#1089;&#1083;&#1072;&#1081;&#1076;&#1099;%20&#1085;&#1072;%20&#1087;&#1091;&#1073;&#1083;&#1080;&#1095;&#1085;&#1099;&#1077;%20&#1089;&#1083;&#1091;&#1096;&#1072;&#1085;&#1080;&#1103;%20&#1085;&#1072;%202017%20&#1075;&#1086;&#1076;\&#1050;&#1085;&#1080;&#1075;&#1072;1.xlsm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_fin\&#1044;&#1086;&#1082;&#1091;&#1084;&#1077;&#1085;&#1090;&#1099;&#1050;&#1086;&#1084;&#1080;&#1090;&#1077;&#1090;&#1072;\&#1054;&#1041;&#1065;&#1040;&#1071;\&#1057;&#1083;&#1072;&#1081;&#1076;&#1099;%20&#1085;&#1072;%20&#1087;&#1091;&#1073;&#1083;&#1080;&#1095;&#1085;&#1099;&#1077;%20&#1089;&#1083;&#1091;&#1096;&#1072;&#1085;&#1080;&#1103;%20&#1087;&#1086;%20&#1073;&#1102;&#1076;&#1078;&#1077;&#1090;&#1091;%20&#1085;&#1072;%202016%20&#1075;&#1086;&#1076;\1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638400249711671"/>
          <c:y val="9.0778619432715119E-2"/>
          <c:w val="0.87461836447831565"/>
          <c:h val="0.7723808526999216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тыс.человек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 отчет 2018</c:v>
                </c:pt>
                <c:pt idx="1">
                  <c:v> оценка 2019</c:v>
                </c:pt>
                <c:pt idx="2">
                  <c:v>прогноз 2020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4363</c:v>
                </c:pt>
                <c:pt idx="1">
                  <c:v>4378</c:v>
                </c:pt>
                <c:pt idx="2">
                  <c:v>4396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47548288"/>
        <c:axId val="47549824"/>
        <c:axId val="0"/>
      </c:bar3DChart>
      <c:catAx>
        <c:axId val="47548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47549824"/>
        <c:crosses val="autoZero"/>
        <c:auto val="1"/>
        <c:lblAlgn val="ctr"/>
        <c:lblOffset val="100"/>
        <c:noMultiLvlLbl val="0"/>
      </c:catAx>
      <c:valAx>
        <c:axId val="47549824"/>
        <c:scaling>
          <c:orientation val="minMax"/>
          <c:max val="6200"/>
          <c:min val="6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0"/>
            </a:pPr>
            <a:endParaRPr lang="ru-RU"/>
          </a:p>
        </c:txPr>
        <c:crossAx val="475482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222855892700156"/>
          <c:y val="9.4648874992725701E-2"/>
          <c:w val="0.70076283003541373"/>
          <c:h val="0.90535112500727344"/>
        </c:manualLayout>
      </c:layout>
      <c:pie3DChart>
        <c:varyColors val="1"/>
        <c:ser>
          <c:idx val="0"/>
          <c:order val="0"/>
          <c:explosion val="24"/>
          <c:dLbls>
            <c:dLbl>
              <c:idx val="0"/>
              <c:layout>
                <c:manualLayout>
                  <c:x val="7.7031021724694074E-2"/>
                  <c:y val="-5.1136230388593183E-2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200" b="1" dirty="0">
                        <a:latin typeface="Times New Roman" pitchFamily="18" charset="0"/>
                        <a:cs typeface="Times New Roman" pitchFamily="18" charset="0"/>
                      </a:rPr>
                      <a:t>Социальная сфера </a:t>
                    </a:r>
                    <a:r>
                      <a:rPr lang="ru-RU" sz="1200" b="1" dirty="0" smtClean="0">
                        <a:latin typeface="Times New Roman" pitchFamily="18" charset="0"/>
                        <a:cs typeface="Times New Roman" pitchFamily="18" charset="0"/>
                      </a:rPr>
                      <a:t>– 82,0%</a:t>
                    </a:r>
                    <a:endParaRPr lang="ru-RU" sz="1200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8350188154191572E-2"/>
                  <c:y val="2.9380501242662466E-2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200" b="1" dirty="0">
                        <a:latin typeface="Times New Roman" pitchFamily="18" charset="0"/>
                        <a:cs typeface="Times New Roman" pitchFamily="18" charset="0"/>
                      </a:rPr>
                      <a:t>Межбюджетные трансферты </a:t>
                    </a:r>
                    <a:r>
                      <a:rPr lang="ru-RU" sz="1200" b="1" dirty="0" smtClean="0">
                        <a:latin typeface="Times New Roman" pitchFamily="18" charset="0"/>
                        <a:cs typeface="Times New Roman" pitchFamily="18" charset="0"/>
                      </a:rPr>
                      <a:t>– 2,7 %</a:t>
                    </a:r>
                    <a:endParaRPr lang="ru-RU" sz="1200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3431300003162252E-2"/>
                  <c:y val="-2.5110399806278813E-2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200" b="1" dirty="0">
                        <a:latin typeface="Times New Roman" pitchFamily="18" charset="0"/>
                        <a:cs typeface="Times New Roman" pitchFamily="18" charset="0"/>
                      </a:rPr>
                      <a:t>Общегосударственные вопросы- </a:t>
                    </a:r>
                    <a:r>
                      <a:rPr lang="ru-RU" sz="1200" b="1" dirty="0" smtClean="0">
                        <a:latin typeface="Times New Roman" pitchFamily="18" charset="0"/>
                        <a:cs typeface="Times New Roman" pitchFamily="18" charset="0"/>
                      </a:rPr>
                      <a:t>12,7%</a:t>
                    </a:r>
                    <a:endParaRPr lang="ru-RU" sz="1200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8873920880371976E-2"/>
                  <c:y val="-0.12023830105646766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200" b="1" dirty="0">
                        <a:latin typeface="Times New Roman" pitchFamily="18" charset="0"/>
                        <a:cs typeface="Times New Roman" pitchFamily="18" charset="0"/>
                      </a:rPr>
                      <a:t>Национальная экономика </a:t>
                    </a:r>
                    <a:r>
                      <a:rPr lang="ru-RU" sz="1200" b="1" dirty="0" smtClean="0">
                        <a:latin typeface="Times New Roman" pitchFamily="18" charset="0"/>
                        <a:cs typeface="Times New Roman" pitchFamily="18" charset="0"/>
                      </a:rPr>
                      <a:t>– 1,4%</a:t>
                    </a:r>
                    <a:endParaRPr lang="ru-RU" sz="1200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13497268827259276"/>
                  <c:y val="-3.3864429180180566E-2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200" b="1" dirty="0">
                        <a:latin typeface="Times New Roman" pitchFamily="18" charset="0"/>
                        <a:cs typeface="Times New Roman" pitchFamily="18" charset="0"/>
                      </a:rPr>
                      <a:t>Жилищно-коммунальное хозяйство </a:t>
                    </a:r>
                    <a:r>
                      <a:rPr lang="ru-RU" sz="1200" b="1" dirty="0" smtClean="0">
                        <a:latin typeface="Times New Roman" pitchFamily="18" charset="0"/>
                        <a:cs typeface="Times New Roman" pitchFamily="18" charset="0"/>
                      </a:rPr>
                      <a:t>– 0,1%</a:t>
                    </a:r>
                    <a:endParaRPr lang="ru-RU" sz="1200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10414135672887713"/>
                  <c:y val="6.8245724020082429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>
                        <a:latin typeface="Times New Roman" pitchFamily="18" charset="0"/>
                        <a:cs typeface="Times New Roman" pitchFamily="18" charset="0"/>
                      </a:rPr>
                      <a:t>Прочие расходы </a:t>
                    </a:r>
                    <a:r>
                      <a:rPr lang="ru-RU" sz="1200" b="1" dirty="0" smtClean="0">
                        <a:latin typeface="Times New Roman" pitchFamily="18" charset="0"/>
                        <a:cs typeface="Times New Roman" pitchFamily="18" charset="0"/>
                      </a:rPr>
                      <a:t>– 1,1%</a:t>
                    </a:r>
                    <a:endParaRPr lang="en-US" sz="1200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Лист4!$C$111:$C$116</c:f>
              <c:numCache>
                <c:formatCode>0.0</c:formatCode>
                <c:ptCount val="6"/>
                <c:pt idx="0">
                  <c:v>82</c:v>
                </c:pt>
                <c:pt idx="1">
                  <c:v>2.7</c:v>
                </c:pt>
                <c:pt idx="2">
                  <c:v>12.7</c:v>
                </c:pt>
                <c:pt idx="3">
                  <c:v>1.4</c:v>
                </c:pt>
                <c:pt idx="4">
                  <c:v>0.1</c:v>
                </c:pt>
                <c:pt idx="5" formatCode="General">
                  <c:v>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000" dirty="0"/>
              <a:t>рублей</a:t>
            </a:r>
          </a:p>
        </c:rich>
      </c:tx>
      <c:layout>
        <c:manualLayout>
          <c:xMode val="edge"/>
          <c:yMode val="edge"/>
          <c:x val="0.40122011076456932"/>
          <c:y val="0.14548008829817821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2741398934093976"/>
          <c:y val="0.30470388911036111"/>
          <c:w val="0.74103661105249563"/>
          <c:h val="0.504488471869138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рублей</c:v>
                </c:pt>
              </c:strCache>
            </c:strRef>
          </c:tx>
          <c:spPr>
            <a:solidFill>
              <a:srgbClr val="7030A0"/>
            </a:solidFill>
            <a:ln w="28575"/>
          </c:spPr>
          <c:invertIfNegative val="0"/>
          <c:dPt>
            <c:idx val="1"/>
            <c:invertIfNegative val="0"/>
            <c:bubble3D val="0"/>
            <c:spPr>
              <a:solidFill>
                <a:srgbClr val="7030A0"/>
              </a:solidFill>
              <a:ln w="28575">
                <a:solidFill>
                  <a:schemeClr val="tx1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100" dirty="0" smtClean="0"/>
                      <a:t>45</a:t>
                    </a:r>
                    <a:r>
                      <a:rPr lang="ru-RU" sz="1100" baseline="0" dirty="0" smtClean="0"/>
                      <a:t> 081</a:t>
                    </a:r>
                    <a:endParaRPr lang="en-US" sz="11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1100"/>
                    </a:pPr>
                    <a:r>
                      <a:rPr lang="ru-RU" dirty="0" smtClean="0"/>
                      <a:t> </a:t>
                    </a:r>
                    <a:r>
                      <a:rPr lang="en-US" dirty="0" smtClean="0"/>
                      <a:t>47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199</a:t>
                    </a:r>
                    <a:endParaRPr lang="en-US" dirty="0"/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1100" dirty="0" smtClean="0"/>
                      <a:t>49</a:t>
                    </a:r>
                    <a:r>
                      <a:rPr lang="ru-RU" sz="1100" baseline="0" dirty="0" smtClean="0"/>
                      <a:t> 919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 отчет 2018</c:v>
                </c:pt>
                <c:pt idx="1">
                  <c:v> оценка 2019</c:v>
                </c:pt>
                <c:pt idx="2">
                  <c:v> прогноз 2020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45081</c:v>
                </c:pt>
                <c:pt idx="1">
                  <c:v>47199</c:v>
                </c:pt>
                <c:pt idx="2">
                  <c:v>49919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271936"/>
        <c:axId val="47273472"/>
      </c:barChart>
      <c:catAx>
        <c:axId val="47271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47273472"/>
        <c:crosses val="autoZero"/>
        <c:auto val="1"/>
        <c:lblAlgn val="ctr"/>
        <c:lblOffset val="100"/>
        <c:noMultiLvlLbl val="0"/>
      </c:catAx>
      <c:valAx>
        <c:axId val="47273472"/>
        <c:scaling>
          <c:orientation val="minMax"/>
          <c:max val="50000"/>
          <c:min val="30000"/>
        </c:scaling>
        <c:delete val="0"/>
        <c:axPos val="l"/>
        <c:numFmt formatCode="General" sourceLinked="1"/>
        <c:majorTickMark val="out"/>
        <c:minorTickMark val="cross"/>
        <c:tickLblPos val="nextTo"/>
        <c:txPr>
          <a:bodyPr/>
          <a:lstStyle/>
          <a:p>
            <a:pPr>
              <a:defRPr sz="1200" b="0"/>
            </a:pPr>
            <a:endParaRPr lang="ru-RU"/>
          </a:p>
        </c:txPr>
        <c:crossAx val="472719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млн.руб.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 отчет 2018</c:v>
                </c:pt>
                <c:pt idx="1">
                  <c:v> оценка 2019</c:v>
                </c:pt>
                <c:pt idx="2">
                  <c:v> прогноз 2020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1991.2</c:v>
                </c:pt>
                <c:pt idx="1">
                  <c:v>2933.9</c:v>
                </c:pt>
                <c:pt idx="2">
                  <c:v>3104.2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2975872"/>
        <c:axId val="52981760"/>
      </c:barChart>
      <c:catAx>
        <c:axId val="52975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52981760"/>
        <c:crosses val="autoZero"/>
        <c:auto val="1"/>
        <c:lblAlgn val="ctr"/>
        <c:lblOffset val="100"/>
        <c:noMultiLvlLbl val="0"/>
      </c:catAx>
      <c:valAx>
        <c:axId val="52981760"/>
        <c:scaling>
          <c:orientation val="minMax"/>
          <c:max val="35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52975872"/>
        <c:crosses val="autoZero"/>
        <c:crossBetween val="between"/>
        <c:majorUnit val="500"/>
        <c:minorUnit val="250"/>
      </c:valAx>
    </c:plotArea>
    <c:legend>
      <c:legendPos val="t"/>
      <c:layout>
        <c:manualLayout>
          <c:xMode val="edge"/>
          <c:yMode val="edge"/>
          <c:x val="9.5162267975674703E-2"/>
          <c:y val="5.5227523739192382E-2"/>
          <c:w val="0.2326480854492699"/>
          <c:h val="0.11888834247175151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1208630665725844"/>
          <c:y val="2.0711848882118692E-2"/>
          <c:w val="0.68949324867718165"/>
          <c:h val="0.8454664216656034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млн.руб.</c:v>
                </c:pt>
              </c:strCache>
            </c:strRef>
          </c:tx>
          <c:spPr>
            <a:solidFill>
              <a:srgbClr val="00B050"/>
            </a:solidFill>
            <a:ln w="28575"/>
          </c:spPr>
          <c:invertIfNegative val="0"/>
          <c:dPt>
            <c:idx val="0"/>
            <c:invertIfNegative val="0"/>
            <c:bubble3D val="0"/>
            <c:spPr/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 w="28575">
                <a:solidFill>
                  <a:schemeClr val="tx1"/>
                </a:solidFill>
              </a:ln>
            </c:spPr>
          </c:dPt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 отчет 2018</c:v>
                </c:pt>
                <c:pt idx="1">
                  <c:v> оценка 2019</c:v>
                </c:pt>
                <c:pt idx="2">
                  <c:v> прогноз 2020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355</c:v>
                </c:pt>
                <c:pt idx="1">
                  <c:v>386.27</c:v>
                </c:pt>
                <c:pt idx="2">
                  <c:v>407.33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3818112"/>
        <c:axId val="53819648"/>
        <c:axId val="0"/>
      </c:bar3DChart>
      <c:catAx>
        <c:axId val="53818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53819648"/>
        <c:crosses val="autoZero"/>
        <c:auto val="1"/>
        <c:lblAlgn val="ctr"/>
        <c:lblOffset val="100"/>
        <c:noMultiLvlLbl val="0"/>
      </c:catAx>
      <c:valAx>
        <c:axId val="53819648"/>
        <c:scaling>
          <c:orientation val="minMax"/>
          <c:max val="550"/>
          <c:min val="220"/>
        </c:scaling>
        <c:delete val="0"/>
        <c:axPos val="l"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538181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млн.рублей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 отчет 2018</c:v>
                </c:pt>
                <c:pt idx="1">
                  <c:v>оценка 2019</c:v>
                </c:pt>
                <c:pt idx="2">
                  <c:v>прогноз 2020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1941.5</c:v>
                </c:pt>
                <c:pt idx="1">
                  <c:v>2070.1</c:v>
                </c:pt>
                <c:pt idx="2">
                  <c:v>2202.5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7321856"/>
        <c:axId val="47324544"/>
      </c:lineChart>
      <c:catAx>
        <c:axId val="47321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47324544"/>
        <c:crosses val="autoZero"/>
        <c:auto val="1"/>
        <c:lblAlgn val="ctr"/>
        <c:lblOffset val="100"/>
        <c:noMultiLvlLbl val="0"/>
      </c:catAx>
      <c:valAx>
        <c:axId val="473245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4732185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5096967754331332"/>
          <c:y val="0.7949228542374227"/>
          <c:w val="0.29806041230428015"/>
          <c:h val="0.14751878719553277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4742490298012882"/>
          <c:y val="6.3688911108642304E-2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977061028306767"/>
          <c:y val="8.1455220231729963E-2"/>
          <c:w val="0.83022938971693006"/>
          <c:h val="0.6185620506802685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млн.руб.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отчет 2018</c:v>
                </c:pt>
                <c:pt idx="1">
                  <c:v>оценка 2019</c:v>
                </c:pt>
                <c:pt idx="2">
                  <c:v>прогноз 2020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94.2</c:v>
                </c:pt>
                <c:pt idx="1">
                  <c:v>100.8</c:v>
                </c:pt>
                <c:pt idx="2">
                  <c:v>107.7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47371008"/>
        <c:axId val="47372544"/>
        <c:axId val="0"/>
      </c:bar3DChart>
      <c:catAx>
        <c:axId val="473710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47372544"/>
        <c:crosses val="autoZero"/>
        <c:auto val="1"/>
        <c:lblAlgn val="ctr"/>
        <c:lblOffset val="100"/>
        <c:noMultiLvlLbl val="0"/>
      </c:catAx>
      <c:valAx>
        <c:axId val="473725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in"/>
        <c:tickLblPos val="nextTo"/>
        <c:crossAx val="473710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3.2407407407407406E-2"/>
                  <c:y val="-2.455871066768997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416 332,3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6234567901234566E-2"/>
                  <c:y val="-4.29779853880506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362 193,0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3888888888888888E-2"/>
                  <c:y val="-2.762854950115118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494 476,1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416332.3</c:v>
                </c:pt>
                <c:pt idx="1">
                  <c:v>362193</c:v>
                </c:pt>
                <c:pt idx="2">
                  <c:v>494476.1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851851851851849E-2"/>
                  <c:y val="-4.297774366845740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428 999,4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2593807718479634E-3"/>
                  <c:y val="-5.525709900230237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375 495,2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2469135802469133E-2"/>
                  <c:y val="-3.6838066001534921E-2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508 429,1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428999.4</c:v>
                </c:pt>
                <c:pt idx="1">
                  <c:v>375495.2</c:v>
                </c:pt>
                <c:pt idx="2">
                  <c:v>508429.1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194"/>
        <c:shape val="cylinder"/>
        <c:axId val="53181056"/>
        <c:axId val="53195136"/>
        <c:axId val="53039104"/>
      </c:bar3DChart>
      <c:catAx>
        <c:axId val="53181056"/>
        <c:scaling>
          <c:orientation val="minMax"/>
        </c:scaling>
        <c:delete val="0"/>
        <c:axPos val="b"/>
        <c:majorTickMark val="none"/>
        <c:minorTickMark val="none"/>
        <c:tickLblPos val="nextTo"/>
        <c:crossAx val="53195136"/>
        <c:crosses val="autoZero"/>
        <c:auto val="1"/>
        <c:lblAlgn val="ctr"/>
        <c:lblOffset val="100"/>
        <c:noMultiLvlLbl val="0"/>
      </c:catAx>
      <c:valAx>
        <c:axId val="531951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3181056"/>
        <c:crosses val="autoZero"/>
        <c:crossBetween val="between"/>
      </c:valAx>
      <c:serAx>
        <c:axId val="53039104"/>
        <c:scaling>
          <c:orientation val="minMax"/>
        </c:scaling>
        <c:delete val="0"/>
        <c:axPos val="b"/>
        <c:majorTickMark val="out"/>
        <c:minorTickMark val="none"/>
        <c:tickLblPos val="nextTo"/>
        <c:crossAx val="53195136"/>
        <c:crosses val="autoZero"/>
      </c:ser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just">
              <a:defRPr/>
            </a:pPr>
            <a:r>
              <a:rPr lang="ru-RU" dirty="0" smtClean="0"/>
              <a:t>Собственные доходы                       Финансовая</a:t>
            </a:r>
            <a:r>
              <a:rPr lang="ru-RU" baseline="0" dirty="0" smtClean="0"/>
              <a:t> помощь</a:t>
            </a:r>
            <a:endParaRPr lang="ru-RU" dirty="0"/>
          </a:p>
        </c:rich>
      </c:tx>
      <c:layout>
        <c:manualLayout>
          <c:xMode val="edge"/>
          <c:yMode val="edge"/>
          <c:x val="0.13287802566345874"/>
          <c:y val="0.89117395029991431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8518518518518517E-2"/>
          <c:y val="0.21379754265935264"/>
          <c:w val="0.96604938271604934"/>
          <c:h val="0.573943282796591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115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442,1</a:t>
                    </a:r>
                    <a:endParaRPr lang="ru-RU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115442.1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11 </a:t>
                    </a:r>
                    <a:r>
                      <a:rPr lang="ru-RU" smtClean="0"/>
                      <a:t>229,8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11229.8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289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660,3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289660.3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3102464"/>
        <c:axId val="53104000"/>
      </c:barChart>
      <c:catAx>
        <c:axId val="53102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53104000"/>
        <c:crosses val="autoZero"/>
        <c:auto val="1"/>
        <c:lblAlgn val="ctr"/>
        <c:lblOffset val="100"/>
        <c:noMultiLvlLbl val="0"/>
      </c:catAx>
      <c:valAx>
        <c:axId val="531040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310246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1.3500048605035394E-4"/>
          <c:y val="2.1816758766336729E-2"/>
          <c:w val="0.74664357927481284"/>
          <c:h val="0.1851255996599396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673592542042909"/>
          <c:y val="0.35843432306810707"/>
          <c:w val="0.59625710421406741"/>
          <c:h val="0.43271324574994247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explosion val="15"/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bubble3D val="0"/>
            <c:explosion val="6"/>
          </c:dPt>
          <c:dLbls>
            <c:dLbl>
              <c:idx val="0"/>
              <c:layout>
                <c:manualLayout>
                  <c:x val="-0.1796421713803899"/>
                  <c:y val="-7.6770167879958412E-2"/>
                </c:manualLayout>
              </c:layout>
              <c:tx>
                <c:rich>
                  <a:bodyPr/>
                  <a:lstStyle/>
                  <a:p>
                    <a:pPr>
                      <a:defRPr sz="1825" b="0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400" b="1" i="0" u="none" strike="noStrike" baseline="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Штрафы </a:t>
                    </a:r>
                  </a:p>
                  <a:p>
                    <a:pPr>
                      <a:defRPr sz="1825" b="0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4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3,2%</a:t>
                    </a:r>
                    <a:endParaRPr lang="ru-RU" sz="1400" b="1" i="0" u="none" strike="noStrike" baseline="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  <a:p>
                    <a:pPr>
                      <a:defRPr sz="1825" b="0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4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(4079,0 тыс</a:t>
                    </a:r>
                    <a:r>
                      <a:rPr lang="ru-RU" sz="1400" b="1" i="0" u="none" strike="noStrike" baseline="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. руб.)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1288077604124062E-2"/>
                  <c:y val="-0.23691746078910011"/>
                </c:manualLayout>
              </c:layout>
              <c:tx>
                <c:rich>
                  <a:bodyPr/>
                  <a:lstStyle/>
                  <a:p>
                    <a:pPr>
                      <a:defRPr sz="1825" b="0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400" b="1" i="0" u="none" strike="noStrike" baseline="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Налоги на совокупный доход</a:t>
                    </a:r>
                  </a:p>
                  <a:p>
                    <a:pPr>
                      <a:defRPr sz="1825" b="0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4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8,0%</a:t>
                    </a:r>
                    <a:endParaRPr lang="ru-RU" sz="1400" b="1" i="0" u="none" strike="noStrike" baseline="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  <a:p>
                    <a:pPr>
                      <a:defRPr sz="1825" b="0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4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(10110,0тыс</a:t>
                    </a:r>
                    <a:r>
                      <a:rPr lang="ru-RU" sz="1400" b="1" i="0" u="none" strike="noStrike" baseline="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. руб.)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9135096810244323E-2"/>
                  <c:y val="-0.24844684508776105"/>
                </c:manualLayout>
              </c:layout>
              <c:tx>
                <c:rich>
                  <a:bodyPr/>
                  <a:lstStyle/>
                  <a:p>
                    <a:pPr>
                      <a:defRPr sz="1825" b="0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400" b="1" i="0" u="none" strike="noStrike" baseline="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Доходы от использования имущества </a:t>
                    </a:r>
                    <a:r>
                      <a:rPr lang="ru-RU" sz="14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4,7%</a:t>
                    </a:r>
                    <a:endParaRPr lang="ru-RU" sz="1400" b="1" i="0" u="none" strike="noStrike" baseline="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  <a:p>
                    <a:pPr>
                      <a:defRPr sz="1825" b="0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4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(5940,8тыс</a:t>
                    </a:r>
                    <a:r>
                      <a:rPr lang="ru-RU" sz="1400" b="1" i="0" u="none" strike="noStrike" baseline="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. руб.)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8273105066789056E-2"/>
                  <c:y val="-3.7977799944818216E-2"/>
                </c:manualLayout>
              </c:layout>
              <c:tx>
                <c:rich>
                  <a:bodyPr/>
                  <a:lstStyle/>
                  <a:p>
                    <a:pPr>
                      <a:defRPr sz="1825" b="0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400" b="1" i="0" u="none" strike="noStrike" baseline="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Остальные налоги и сборы </a:t>
                    </a:r>
                    <a:r>
                      <a:rPr lang="ru-RU" sz="14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3,7%</a:t>
                    </a:r>
                    <a:endParaRPr lang="ru-RU" sz="1400" b="1" i="0" u="none" strike="noStrike" baseline="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  <a:p>
                    <a:pPr>
                      <a:defRPr sz="1825" b="0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4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(4664,0тыс</a:t>
                    </a:r>
                    <a:r>
                      <a:rPr lang="ru-RU" sz="1400" b="1" i="0" u="none" strike="noStrike" baseline="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. руб.)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5.2649817592420066E-2"/>
                  <c:y val="9.7721456692913544E-2"/>
                </c:manualLayout>
              </c:layout>
              <c:tx>
                <c:rich>
                  <a:bodyPr/>
                  <a:lstStyle/>
                  <a:p>
                    <a:pPr>
                      <a:defRPr sz="1825" b="0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400" b="1" i="0" u="none" strike="noStrike" baseline="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Акцизы</a:t>
                    </a:r>
                  </a:p>
                  <a:p>
                    <a:pPr>
                      <a:defRPr sz="1825" b="0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4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4,2% </a:t>
                    </a:r>
                    <a:endParaRPr lang="ru-RU" sz="1400" b="1" i="0" u="none" strike="noStrike" baseline="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  <a:p>
                    <a:pPr>
                      <a:defRPr sz="1825" b="0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4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(5377,0тыс</a:t>
                    </a:r>
                    <a:r>
                      <a:rPr lang="ru-RU" sz="1400" b="1" i="0" u="none" strike="noStrike" baseline="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. руб.)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0.11133166628938522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25" b="0" i="0" u="none" strike="noStrike" kern="1200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400" b="1" i="0" u="none" strike="noStrike" baseline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Налог на доходы физических лиц 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25" b="0" i="0" u="none" strike="noStrike" kern="1200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76,2%</a:t>
                    </a:r>
                    <a:endParaRPr lang="ru-RU" sz="1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25" b="0" i="0" u="none" strike="noStrike" kern="1200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96501,1тыс</a:t>
                    </a:r>
                    <a:r>
                      <a: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 руб.)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val>
            <c:numRef>
              <c:f>'5 (2)'!$B$7:$B$12</c:f>
              <c:numCache>
                <c:formatCode>General</c:formatCode>
                <c:ptCount val="6"/>
                <c:pt idx="0">
                  <c:v>4.5999999999999996</c:v>
                </c:pt>
                <c:pt idx="1">
                  <c:v>11.1</c:v>
                </c:pt>
                <c:pt idx="2">
                  <c:v>9.9</c:v>
                </c:pt>
                <c:pt idx="3">
                  <c:v>5.7</c:v>
                </c:pt>
                <c:pt idx="4">
                  <c:v>2.7</c:v>
                </c:pt>
                <c:pt idx="5">
                  <c:v>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3175">
      <a:noFill/>
      <a:prstDash val="solid"/>
    </a:ln>
  </c:spPr>
  <c:txPr>
    <a:bodyPr/>
    <a:lstStyle/>
    <a:p>
      <a:pPr>
        <a:defRPr sz="18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E01564-0EDD-4B09-BA12-9A330CF963A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E0D5E6-AD9C-4327-BC7B-94D637CDCABD}">
      <dgm:prSet phldrT="[Текст]" custT="1"/>
      <dgm:spPr/>
      <dgm:t>
        <a:bodyPr/>
        <a:lstStyle/>
        <a:p>
          <a:pPr algn="ctr"/>
          <a:r>
            <a:rPr lang="ru-RU" sz="2200" b="1" dirty="0" smtClean="0">
              <a:solidFill>
                <a:schemeClr val="accent6"/>
              </a:solidFill>
              <a:latin typeface="Bookman Old Style" pitchFamily="18" charset="0"/>
            </a:rPr>
            <a:t>НАЛОГОВЫЕ ДОХОДЫ</a:t>
          </a:r>
          <a:endParaRPr lang="ru-RU" sz="2200" b="1" dirty="0">
            <a:solidFill>
              <a:schemeClr val="accent6"/>
            </a:solidFill>
            <a:latin typeface="Bookman Old Style" pitchFamily="18" charset="0"/>
          </a:endParaRPr>
        </a:p>
      </dgm:t>
    </dgm:pt>
    <dgm:pt modelId="{1F34849D-019B-4845-B822-E4C2D23FCCC2}" type="parTrans" cxnId="{365E66F0-35A5-4544-BF45-5F774E27E985}">
      <dgm:prSet/>
      <dgm:spPr/>
      <dgm:t>
        <a:bodyPr/>
        <a:lstStyle/>
        <a:p>
          <a:endParaRPr lang="ru-RU"/>
        </a:p>
      </dgm:t>
    </dgm:pt>
    <dgm:pt modelId="{C603728B-4A24-4B41-9324-5AA1FD2B0DC8}" type="sibTrans" cxnId="{365E66F0-35A5-4544-BF45-5F774E27E985}">
      <dgm:prSet/>
      <dgm:spPr/>
      <dgm:t>
        <a:bodyPr/>
        <a:lstStyle/>
        <a:p>
          <a:endParaRPr lang="ru-RU"/>
        </a:p>
      </dgm:t>
    </dgm:pt>
    <dgm:pt modelId="{1BBBC99B-E4AB-40A5-A810-62C0AEDF30B9}">
      <dgm:prSet phldrT="[Текст]" custT="1"/>
      <dgm:spPr/>
      <dgm:t>
        <a:bodyPr/>
        <a:lstStyle/>
        <a:p>
          <a:pPr algn="ctr"/>
          <a:r>
            <a:rPr lang="ru-RU" sz="2200" b="1" dirty="0" smtClean="0">
              <a:solidFill>
                <a:schemeClr val="accent6"/>
              </a:solidFill>
              <a:latin typeface="Bookman Old Style" pitchFamily="18" charset="0"/>
            </a:rPr>
            <a:t>НЕНАЛОГОВЫЕ ДОХОДЫ</a:t>
          </a:r>
          <a:endParaRPr lang="ru-RU" sz="2200" b="1" dirty="0">
            <a:solidFill>
              <a:schemeClr val="accent6"/>
            </a:solidFill>
            <a:latin typeface="Bookman Old Style" pitchFamily="18" charset="0"/>
          </a:endParaRPr>
        </a:p>
      </dgm:t>
    </dgm:pt>
    <dgm:pt modelId="{1FA1465F-1E3A-4188-A907-F3EAEE2CCCF1}" type="parTrans" cxnId="{32413D2E-2167-4163-931F-9E17F17ECB6C}">
      <dgm:prSet/>
      <dgm:spPr/>
      <dgm:t>
        <a:bodyPr/>
        <a:lstStyle/>
        <a:p>
          <a:endParaRPr lang="ru-RU"/>
        </a:p>
      </dgm:t>
    </dgm:pt>
    <dgm:pt modelId="{E57FA7BC-DDB3-4EAE-8525-477DE64B711B}" type="sibTrans" cxnId="{32413D2E-2167-4163-931F-9E17F17ECB6C}">
      <dgm:prSet/>
      <dgm:spPr/>
      <dgm:t>
        <a:bodyPr/>
        <a:lstStyle/>
        <a:p>
          <a:endParaRPr lang="ru-RU"/>
        </a:p>
      </dgm:t>
    </dgm:pt>
    <dgm:pt modelId="{48035F83-CE94-4415-BD4B-C93F44DFE43A}">
      <dgm:prSet phldrT="[Текст]" custT="1"/>
      <dgm:spPr/>
      <dgm:t>
        <a:bodyPr/>
        <a:lstStyle/>
        <a:p>
          <a:pPr algn="ctr"/>
          <a:r>
            <a:rPr lang="ru-RU" sz="2200" b="1" dirty="0" smtClean="0">
              <a:solidFill>
                <a:schemeClr val="accent6"/>
              </a:solidFill>
              <a:latin typeface="Bookman Old Style" pitchFamily="18" charset="0"/>
            </a:rPr>
            <a:t>БЕЗВОЗМЕЗДНЫЕ ПОСТУПЛЕНИЯ</a:t>
          </a:r>
          <a:endParaRPr lang="ru-RU" sz="2200" b="1" dirty="0">
            <a:solidFill>
              <a:schemeClr val="accent6"/>
            </a:solidFill>
            <a:latin typeface="Bookman Old Style" pitchFamily="18" charset="0"/>
          </a:endParaRPr>
        </a:p>
      </dgm:t>
    </dgm:pt>
    <dgm:pt modelId="{77D32448-F923-42B4-A6F9-093914757C88}" type="parTrans" cxnId="{6507205C-4976-4C7D-8B45-46B77C3F59A7}">
      <dgm:prSet/>
      <dgm:spPr/>
      <dgm:t>
        <a:bodyPr/>
        <a:lstStyle/>
        <a:p>
          <a:endParaRPr lang="ru-RU"/>
        </a:p>
      </dgm:t>
    </dgm:pt>
    <dgm:pt modelId="{4DE3CADE-7B85-43BF-8664-A4A7D1BF1A18}" type="sibTrans" cxnId="{6507205C-4976-4C7D-8B45-46B77C3F59A7}">
      <dgm:prSet/>
      <dgm:spPr/>
      <dgm:t>
        <a:bodyPr/>
        <a:lstStyle/>
        <a:p>
          <a:endParaRPr lang="ru-RU"/>
        </a:p>
      </dgm:t>
    </dgm:pt>
    <dgm:pt modelId="{CC7397E4-EAD6-4BAC-84BB-33A5992A14F9}">
      <dgm:prSet custT="1"/>
      <dgm:spPr/>
      <dgm:t>
        <a:bodyPr/>
        <a:lstStyle/>
        <a:p>
          <a:pPr algn="l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Поступления от уплаты налогов, установленных Налоговым кодексом Российской Федерации (налог на доходы физических лиц; земельный налог; налог на имущество физических лиц; госпошлина; налоги, взимаемые по специальным налоговым режимам и т.д.)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6C606E82-A91C-42AD-BBE1-1016DDC7D97D}" type="parTrans" cxnId="{8A50AC41-A21E-418D-8118-AA61E7BC8429}">
      <dgm:prSet/>
      <dgm:spPr/>
      <dgm:t>
        <a:bodyPr/>
        <a:lstStyle/>
        <a:p>
          <a:endParaRPr lang="ru-RU"/>
        </a:p>
      </dgm:t>
    </dgm:pt>
    <dgm:pt modelId="{F445DED7-22B5-4112-9A9B-DF676E96C568}" type="sibTrans" cxnId="{8A50AC41-A21E-418D-8118-AA61E7BC8429}">
      <dgm:prSet/>
      <dgm:spPr/>
      <dgm:t>
        <a:bodyPr/>
        <a:lstStyle/>
        <a:p>
          <a:endParaRPr lang="ru-RU"/>
        </a:p>
      </dgm:t>
    </dgm:pt>
    <dgm:pt modelId="{C746BD93-39C3-4BE4-9681-66B2228EB6FB}">
      <dgm:prSet custT="1"/>
      <dgm:spPr/>
      <dgm:t>
        <a:bodyPr/>
        <a:lstStyle/>
        <a:p>
          <a:r>
            <a:rPr lang="ru-RU" sz="1400" dirty="0" smtClean="0"/>
            <a:t>Платежи, которые включают в себя возмездные операции от прямого предоставления муниципальным образованием в пользование имущества и земельных участков, от различного вида услуг, а также платежи в виде штрафов или иных санкций за нарушение законодательства и другие.</a:t>
          </a:r>
          <a:endParaRPr lang="ru-RU" sz="1400" dirty="0"/>
        </a:p>
      </dgm:t>
    </dgm:pt>
    <dgm:pt modelId="{02B499A3-DEAA-4D80-B632-5C211B9C9F9E}" type="parTrans" cxnId="{890C41C2-E9A1-420A-B705-6EF2F13C35D4}">
      <dgm:prSet/>
      <dgm:spPr/>
      <dgm:t>
        <a:bodyPr/>
        <a:lstStyle/>
        <a:p>
          <a:endParaRPr lang="ru-RU"/>
        </a:p>
      </dgm:t>
    </dgm:pt>
    <dgm:pt modelId="{AE9F6204-96B3-4F0A-902B-AB803AF59E39}" type="sibTrans" cxnId="{890C41C2-E9A1-420A-B705-6EF2F13C35D4}">
      <dgm:prSet/>
      <dgm:spPr/>
      <dgm:t>
        <a:bodyPr/>
        <a:lstStyle/>
        <a:p>
          <a:endParaRPr lang="ru-RU"/>
        </a:p>
      </dgm:t>
    </dgm:pt>
    <dgm:pt modelId="{43FEB27A-E3CD-4B19-94B1-C35FA491316F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Поступления в бюджет на безвозмездной и безвозвратной основе из федерального и краевого бюджета (дотации, субсидии, субвенции, а также перечисления от физических и юридических лиц (кроме налоговых и неналоговых доходов).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8AD6A146-BA13-4FAC-8EAA-A2808C7D4B8E}" type="parTrans" cxnId="{9A5DD5BB-49FF-467A-84E9-FE802680E27B}">
      <dgm:prSet/>
      <dgm:spPr/>
      <dgm:t>
        <a:bodyPr/>
        <a:lstStyle/>
        <a:p>
          <a:endParaRPr lang="ru-RU"/>
        </a:p>
      </dgm:t>
    </dgm:pt>
    <dgm:pt modelId="{C23BBD25-9909-4992-93F2-49D68D49AEBF}" type="sibTrans" cxnId="{9A5DD5BB-49FF-467A-84E9-FE802680E27B}">
      <dgm:prSet/>
      <dgm:spPr/>
      <dgm:t>
        <a:bodyPr/>
        <a:lstStyle/>
        <a:p>
          <a:endParaRPr lang="ru-RU"/>
        </a:p>
      </dgm:t>
    </dgm:pt>
    <dgm:pt modelId="{6283775C-7347-4266-832A-171E0C02DF6D}" type="pres">
      <dgm:prSet presAssocID="{B4E01564-0EDD-4B09-BA12-9A330CF963A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AA821E-3773-48B2-99C3-F67C81D1B8D0}" type="pres">
      <dgm:prSet presAssocID="{30E0D5E6-AD9C-4327-BC7B-94D637CDCABD}" presName="parentLin" presStyleCnt="0"/>
      <dgm:spPr/>
    </dgm:pt>
    <dgm:pt modelId="{B15F00D0-CB02-46FE-A591-AF68EB436886}" type="pres">
      <dgm:prSet presAssocID="{30E0D5E6-AD9C-4327-BC7B-94D637CDCAB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A99225F-F681-4E4A-9076-347703D596F5}" type="pres">
      <dgm:prSet presAssocID="{30E0D5E6-AD9C-4327-BC7B-94D637CDCABD}" presName="parentText" presStyleLbl="node1" presStyleIdx="0" presStyleCnt="3" custScaleY="25514" custLinFactNeighborY="-649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81DB56-54A1-4174-AB64-6F863A0CDF0B}" type="pres">
      <dgm:prSet presAssocID="{30E0D5E6-AD9C-4327-BC7B-94D637CDCABD}" presName="negativeSpace" presStyleCnt="0"/>
      <dgm:spPr/>
    </dgm:pt>
    <dgm:pt modelId="{F5ADBB36-942A-4CFD-A977-2A116E6F5C50}" type="pres">
      <dgm:prSet presAssocID="{30E0D5E6-AD9C-4327-BC7B-94D637CDCABD}" presName="childText" presStyleLbl="conFgAcc1" presStyleIdx="0" presStyleCnt="3" custScaleY="57169" custLinFactY="-6165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C31C30-D61F-45D1-ACAE-9EE89E44F192}" type="pres">
      <dgm:prSet presAssocID="{C603728B-4A24-4B41-9324-5AA1FD2B0DC8}" presName="spaceBetweenRectangles" presStyleCnt="0"/>
      <dgm:spPr/>
    </dgm:pt>
    <dgm:pt modelId="{CB1E2557-D1B0-47C1-B9D3-094DECED0AC7}" type="pres">
      <dgm:prSet presAssocID="{1BBBC99B-E4AB-40A5-A810-62C0AEDF30B9}" presName="parentLin" presStyleCnt="0"/>
      <dgm:spPr/>
    </dgm:pt>
    <dgm:pt modelId="{D0FDCBD2-D17F-48A0-ABA6-EC6F6BE91E4A}" type="pres">
      <dgm:prSet presAssocID="{1BBBC99B-E4AB-40A5-A810-62C0AEDF30B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5801AEA-AAE0-468E-892B-B58002631679}" type="pres">
      <dgm:prSet presAssocID="{1BBBC99B-E4AB-40A5-A810-62C0AEDF30B9}" presName="parentText" presStyleLbl="node1" presStyleIdx="1" presStyleCnt="3" custScaleY="28447" custLinFactNeighborY="-2788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408B11-E6CD-4427-A48B-A2923B1D3AC9}" type="pres">
      <dgm:prSet presAssocID="{1BBBC99B-E4AB-40A5-A810-62C0AEDF30B9}" presName="negativeSpace" presStyleCnt="0"/>
      <dgm:spPr/>
    </dgm:pt>
    <dgm:pt modelId="{D5D38C1A-F141-40B0-95E6-6682D6E79230}" type="pres">
      <dgm:prSet presAssocID="{1BBBC99B-E4AB-40A5-A810-62C0AEDF30B9}" presName="childText" presStyleLbl="conFgAcc1" presStyleIdx="1" presStyleCnt="3" custScaleY="54451" custLinFactNeighborY="472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FBBBFF-94A5-4281-8E63-68508DD6D3FE}" type="pres">
      <dgm:prSet presAssocID="{E57FA7BC-DDB3-4EAE-8525-477DE64B711B}" presName="spaceBetweenRectangles" presStyleCnt="0"/>
      <dgm:spPr/>
    </dgm:pt>
    <dgm:pt modelId="{712BEBA6-F30E-4520-969F-8354C402BB86}" type="pres">
      <dgm:prSet presAssocID="{48035F83-CE94-4415-BD4B-C93F44DFE43A}" presName="parentLin" presStyleCnt="0"/>
      <dgm:spPr/>
    </dgm:pt>
    <dgm:pt modelId="{220C12E0-EA68-49FC-A4C9-AC8DEF058BCD}" type="pres">
      <dgm:prSet presAssocID="{48035F83-CE94-4415-BD4B-C93F44DFE43A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ED1C032F-BDE6-4564-BE57-E2D27B58BAEA}" type="pres">
      <dgm:prSet presAssocID="{48035F83-CE94-4415-BD4B-C93F44DFE43A}" presName="parentText" presStyleLbl="node1" presStyleIdx="2" presStyleCnt="3" custScaleX="117680" custScaleY="27764" custLinFactNeighborY="64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497CAA-BD4D-4AFE-98C2-ADECEB17872D}" type="pres">
      <dgm:prSet presAssocID="{48035F83-CE94-4415-BD4B-C93F44DFE43A}" presName="negativeSpace" presStyleCnt="0"/>
      <dgm:spPr/>
    </dgm:pt>
    <dgm:pt modelId="{DB83621F-B091-4425-9E59-E2CF9F41E743}" type="pres">
      <dgm:prSet presAssocID="{48035F83-CE94-4415-BD4B-C93F44DFE43A}" presName="childText" presStyleLbl="conFgAcc1" presStyleIdx="2" presStyleCnt="3" custScaleY="54816" custLinFactNeighborY="900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0C41C2-E9A1-420A-B705-6EF2F13C35D4}" srcId="{1BBBC99B-E4AB-40A5-A810-62C0AEDF30B9}" destId="{C746BD93-39C3-4BE4-9681-66B2228EB6FB}" srcOrd="0" destOrd="0" parTransId="{02B499A3-DEAA-4D80-B632-5C211B9C9F9E}" sibTransId="{AE9F6204-96B3-4F0A-902B-AB803AF59E39}"/>
    <dgm:cxn modelId="{09CD350D-F1C6-4AF5-9F6C-D01D0D8BBE3B}" type="presOf" srcId="{30E0D5E6-AD9C-4327-BC7B-94D637CDCABD}" destId="{B15F00D0-CB02-46FE-A591-AF68EB436886}" srcOrd="0" destOrd="0" presId="urn:microsoft.com/office/officeart/2005/8/layout/list1"/>
    <dgm:cxn modelId="{09B3EE39-68A0-4018-B4AA-43E889CE713F}" type="presOf" srcId="{1BBBC99B-E4AB-40A5-A810-62C0AEDF30B9}" destId="{B5801AEA-AAE0-468E-892B-B58002631679}" srcOrd="1" destOrd="0" presId="urn:microsoft.com/office/officeart/2005/8/layout/list1"/>
    <dgm:cxn modelId="{8A50AC41-A21E-418D-8118-AA61E7BC8429}" srcId="{30E0D5E6-AD9C-4327-BC7B-94D637CDCABD}" destId="{CC7397E4-EAD6-4BAC-84BB-33A5992A14F9}" srcOrd="0" destOrd="0" parTransId="{6C606E82-A91C-42AD-BBE1-1016DDC7D97D}" sibTransId="{F445DED7-22B5-4112-9A9B-DF676E96C568}"/>
    <dgm:cxn modelId="{6F986975-7336-4BE3-B1B2-9CEC2C9231D4}" type="presOf" srcId="{48035F83-CE94-4415-BD4B-C93F44DFE43A}" destId="{220C12E0-EA68-49FC-A4C9-AC8DEF058BCD}" srcOrd="0" destOrd="0" presId="urn:microsoft.com/office/officeart/2005/8/layout/list1"/>
    <dgm:cxn modelId="{9457111B-2C76-4849-A46F-2A14DB62391A}" type="presOf" srcId="{C746BD93-39C3-4BE4-9681-66B2228EB6FB}" destId="{D5D38C1A-F141-40B0-95E6-6682D6E79230}" srcOrd="0" destOrd="0" presId="urn:microsoft.com/office/officeart/2005/8/layout/list1"/>
    <dgm:cxn modelId="{EB647ECA-7E9E-4FBE-B725-BF2E80CFED8D}" type="presOf" srcId="{B4E01564-0EDD-4B09-BA12-9A330CF963A7}" destId="{6283775C-7347-4266-832A-171E0C02DF6D}" srcOrd="0" destOrd="0" presId="urn:microsoft.com/office/officeart/2005/8/layout/list1"/>
    <dgm:cxn modelId="{9A5DD5BB-49FF-467A-84E9-FE802680E27B}" srcId="{48035F83-CE94-4415-BD4B-C93F44DFE43A}" destId="{43FEB27A-E3CD-4B19-94B1-C35FA491316F}" srcOrd="0" destOrd="0" parTransId="{8AD6A146-BA13-4FAC-8EAA-A2808C7D4B8E}" sibTransId="{C23BBD25-9909-4992-93F2-49D68D49AEBF}"/>
    <dgm:cxn modelId="{6507205C-4976-4C7D-8B45-46B77C3F59A7}" srcId="{B4E01564-0EDD-4B09-BA12-9A330CF963A7}" destId="{48035F83-CE94-4415-BD4B-C93F44DFE43A}" srcOrd="2" destOrd="0" parTransId="{77D32448-F923-42B4-A6F9-093914757C88}" sibTransId="{4DE3CADE-7B85-43BF-8664-A4A7D1BF1A18}"/>
    <dgm:cxn modelId="{365E66F0-35A5-4544-BF45-5F774E27E985}" srcId="{B4E01564-0EDD-4B09-BA12-9A330CF963A7}" destId="{30E0D5E6-AD9C-4327-BC7B-94D637CDCABD}" srcOrd="0" destOrd="0" parTransId="{1F34849D-019B-4845-B822-E4C2D23FCCC2}" sibTransId="{C603728B-4A24-4B41-9324-5AA1FD2B0DC8}"/>
    <dgm:cxn modelId="{9FC0C3E8-5FBF-42B5-9352-08E46A5AB545}" type="presOf" srcId="{CC7397E4-EAD6-4BAC-84BB-33A5992A14F9}" destId="{F5ADBB36-942A-4CFD-A977-2A116E6F5C50}" srcOrd="0" destOrd="0" presId="urn:microsoft.com/office/officeart/2005/8/layout/list1"/>
    <dgm:cxn modelId="{5D4064F8-5A3C-4765-B082-CD32BC385205}" type="presOf" srcId="{48035F83-CE94-4415-BD4B-C93F44DFE43A}" destId="{ED1C032F-BDE6-4564-BE57-E2D27B58BAEA}" srcOrd="1" destOrd="0" presId="urn:microsoft.com/office/officeart/2005/8/layout/list1"/>
    <dgm:cxn modelId="{D3FB65BE-5ECD-4991-9397-539694077056}" type="presOf" srcId="{30E0D5E6-AD9C-4327-BC7B-94D637CDCABD}" destId="{5A99225F-F681-4E4A-9076-347703D596F5}" srcOrd="1" destOrd="0" presId="urn:microsoft.com/office/officeart/2005/8/layout/list1"/>
    <dgm:cxn modelId="{07D5BD07-343B-47DE-A7DA-631B351E4FF1}" type="presOf" srcId="{1BBBC99B-E4AB-40A5-A810-62C0AEDF30B9}" destId="{D0FDCBD2-D17F-48A0-ABA6-EC6F6BE91E4A}" srcOrd="0" destOrd="0" presId="urn:microsoft.com/office/officeart/2005/8/layout/list1"/>
    <dgm:cxn modelId="{9F55E02A-C9B1-4A8A-81C1-4D7D6FACB49C}" type="presOf" srcId="{43FEB27A-E3CD-4B19-94B1-C35FA491316F}" destId="{DB83621F-B091-4425-9E59-E2CF9F41E743}" srcOrd="0" destOrd="0" presId="urn:microsoft.com/office/officeart/2005/8/layout/list1"/>
    <dgm:cxn modelId="{32413D2E-2167-4163-931F-9E17F17ECB6C}" srcId="{B4E01564-0EDD-4B09-BA12-9A330CF963A7}" destId="{1BBBC99B-E4AB-40A5-A810-62C0AEDF30B9}" srcOrd="1" destOrd="0" parTransId="{1FA1465F-1E3A-4188-A907-F3EAEE2CCCF1}" sibTransId="{E57FA7BC-DDB3-4EAE-8525-477DE64B711B}"/>
    <dgm:cxn modelId="{92F0D9E8-D403-45F4-ADB6-099FA6172BFC}" type="presParOf" srcId="{6283775C-7347-4266-832A-171E0C02DF6D}" destId="{0EAA821E-3773-48B2-99C3-F67C81D1B8D0}" srcOrd="0" destOrd="0" presId="urn:microsoft.com/office/officeart/2005/8/layout/list1"/>
    <dgm:cxn modelId="{8369FA93-D308-4DDD-B393-37E5F88B4D02}" type="presParOf" srcId="{0EAA821E-3773-48B2-99C3-F67C81D1B8D0}" destId="{B15F00D0-CB02-46FE-A591-AF68EB436886}" srcOrd="0" destOrd="0" presId="urn:microsoft.com/office/officeart/2005/8/layout/list1"/>
    <dgm:cxn modelId="{2E6983E3-DFC8-4585-847B-B98905C0B170}" type="presParOf" srcId="{0EAA821E-3773-48B2-99C3-F67C81D1B8D0}" destId="{5A99225F-F681-4E4A-9076-347703D596F5}" srcOrd="1" destOrd="0" presId="urn:microsoft.com/office/officeart/2005/8/layout/list1"/>
    <dgm:cxn modelId="{11EE19C6-1573-48D7-9944-D6AB4E247847}" type="presParOf" srcId="{6283775C-7347-4266-832A-171E0C02DF6D}" destId="{D981DB56-54A1-4174-AB64-6F863A0CDF0B}" srcOrd="1" destOrd="0" presId="urn:microsoft.com/office/officeart/2005/8/layout/list1"/>
    <dgm:cxn modelId="{EC1F0652-572E-470A-80BB-E6DEF3D8F76E}" type="presParOf" srcId="{6283775C-7347-4266-832A-171E0C02DF6D}" destId="{F5ADBB36-942A-4CFD-A977-2A116E6F5C50}" srcOrd="2" destOrd="0" presId="urn:microsoft.com/office/officeart/2005/8/layout/list1"/>
    <dgm:cxn modelId="{E0F1268D-D063-4BB7-865F-E23CD4421AE7}" type="presParOf" srcId="{6283775C-7347-4266-832A-171E0C02DF6D}" destId="{B0C31C30-D61F-45D1-ACAE-9EE89E44F192}" srcOrd="3" destOrd="0" presId="urn:microsoft.com/office/officeart/2005/8/layout/list1"/>
    <dgm:cxn modelId="{F0C13618-CA27-4405-A281-B43B1A4FCA4B}" type="presParOf" srcId="{6283775C-7347-4266-832A-171E0C02DF6D}" destId="{CB1E2557-D1B0-47C1-B9D3-094DECED0AC7}" srcOrd="4" destOrd="0" presId="urn:microsoft.com/office/officeart/2005/8/layout/list1"/>
    <dgm:cxn modelId="{4AC7190B-4B6E-4F72-A1E8-9DD133F30F9B}" type="presParOf" srcId="{CB1E2557-D1B0-47C1-B9D3-094DECED0AC7}" destId="{D0FDCBD2-D17F-48A0-ABA6-EC6F6BE91E4A}" srcOrd="0" destOrd="0" presId="urn:microsoft.com/office/officeart/2005/8/layout/list1"/>
    <dgm:cxn modelId="{9F1AA883-FFDE-411A-98BA-A76407457E66}" type="presParOf" srcId="{CB1E2557-D1B0-47C1-B9D3-094DECED0AC7}" destId="{B5801AEA-AAE0-468E-892B-B58002631679}" srcOrd="1" destOrd="0" presId="urn:microsoft.com/office/officeart/2005/8/layout/list1"/>
    <dgm:cxn modelId="{D88841AB-62A2-42E6-8929-D21285CDF871}" type="presParOf" srcId="{6283775C-7347-4266-832A-171E0C02DF6D}" destId="{A3408B11-E6CD-4427-A48B-A2923B1D3AC9}" srcOrd="5" destOrd="0" presId="urn:microsoft.com/office/officeart/2005/8/layout/list1"/>
    <dgm:cxn modelId="{F731976E-7936-4C93-973F-1CA9DAC19CCA}" type="presParOf" srcId="{6283775C-7347-4266-832A-171E0C02DF6D}" destId="{D5D38C1A-F141-40B0-95E6-6682D6E79230}" srcOrd="6" destOrd="0" presId="urn:microsoft.com/office/officeart/2005/8/layout/list1"/>
    <dgm:cxn modelId="{69FB83AF-E5EF-401D-BF59-24AD8E0B72C4}" type="presParOf" srcId="{6283775C-7347-4266-832A-171E0C02DF6D}" destId="{87FBBBFF-94A5-4281-8E63-68508DD6D3FE}" srcOrd="7" destOrd="0" presId="urn:microsoft.com/office/officeart/2005/8/layout/list1"/>
    <dgm:cxn modelId="{5C9A9AE3-FCC1-443E-AFCE-D3291ACE3334}" type="presParOf" srcId="{6283775C-7347-4266-832A-171E0C02DF6D}" destId="{712BEBA6-F30E-4520-969F-8354C402BB86}" srcOrd="8" destOrd="0" presId="urn:microsoft.com/office/officeart/2005/8/layout/list1"/>
    <dgm:cxn modelId="{DDFB9C9D-53B4-4B7F-BD87-EF1D6B923CAC}" type="presParOf" srcId="{712BEBA6-F30E-4520-969F-8354C402BB86}" destId="{220C12E0-EA68-49FC-A4C9-AC8DEF058BCD}" srcOrd="0" destOrd="0" presId="urn:microsoft.com/office/officeart/2005/8/layout/list1"/>
    <dgm:cxn modelId="{6122CC09-B6D0-47BF-9626-9E2B25C05C8D}" type="presParOf" srcId="{712BEBA6-F30E-4520-969F-8354C402BB86}" destId="{ED1C032F-BDE6-4564-BE57-E2D27B58BAEA}" srcOrd="1" destOrd="0" presId="urn:microsoft.com/office/officeart/2005/8/layout/list1"/>
    <dgm:cxn modelId="{71BCFCDA-988C-4B11-941B-7A385E3BE23C}" type="presParOf" srcId="{6283775C-7347-4266-832A-171E0C02DF6D}" destId="{4C497CAA-BD4D-4AFE-98C2-ADECEB17872D}" srcOrd="9" destOrd="0" presId="urn:microsoft.com/office/officeart/2005/8/layout/list1"/>
    <dgm:cxn modelId="{309F4355-1840-4D20-9117-CC6894A63EA6}" type="presParOf" srcId="{6283775C-7347-4266-832A-171E0C02DF6D}" destId="{DB83621F-B091-4425-9E59-E2CF9F41E74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ADBB36-942A-4CFD-A977-2A116E6F5C50}">
      <dsp:nvSpPr>
        <dsp:cNvPr id="0" name=""/>
        <dsp:cNvSpPr/>
      </dsp:nvSpPr>
      <dsp:spPr>
        <a:xfrm>
          <a:off x="0" y="512599"/>
          <a:ext cx="7272808" cy="126777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4451" tIns="312420" rIns="564451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Поступления от уплаты налогов, установленных Налоговым кодексом Российской Федерации (налог на доходы физических лиц; земельный налог; налог на имущество физических лиц; госпошлина; налоги, взимаемые по специальным налоговым режимам и т.д.) 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512599"/>
        <a:ext cx="7272808" cy="1267779"/>
      </dsp:txXfrm>
    </dsp:sp>
    <dsp:sp modelId="{5A99225F-F681-4E4A-9076-347703D596F5}">
      <dsp:nvSpPr>
        <dsp:cNvPr id="0" name=""/>
        <dsp:cNvSpPr/>
      </dsp:nvSpPr>
      <dsp:spPr>
        <a:xfrm>
          <a:off x="363640" y="231342"/>
          <a:ext cx="5090965" cy="4820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426" tIns="0" rIns="192426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accent6"/>
              </a:solidFill>
              <a:latin typeface="Bookman Old Style" pitchFamily="18" charset="0"/>
            </a:rPr>
            <a:t>НАЛОГОВЫЕ ДОХОДЫ</a:t>
          </a:r>
          <a:endParaRPr lang="ru-RU" sz="2200" b="1" kern="1200" dirty="0">
            <a:solidFill>
              <a:schemeClr val="accent6"/>
            </a:solidFill>
            <a:latin typeface="Bookman Old Style" pitchFamily="18" charset="0"/>
          </a:endParaRPr>
        </a:p>
      </dsp:txBody>
      <dsp:txXfrm>
        <a:off x="387171" y="254873"/>
        <a:ext cx="5043903" cy="434968"/>
      </dsp:txXfrm>
    </dsp:sp>
    <dsp:sp modelId="{D5D38C1A-F141-40B0-95E6-6682D6E79230}">
      <dsp:nvSpPr>
        <dsp:cNvPr id="0" name=""/>
        <dsp:cNvSpPr/>
      </dsp:nvSpPr>
      <dsp:spPr>
        <a:xfrm>
          <a:off x="0" y="2364320"/>
          <a:ext cx="7272808" cy="120750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4451" tIns="312420" rIns="564451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Платежи, которые включают в себя возмездные операции от прямого предоставления муниципальным образованием в пользование имущества и земельных участков, от различного вида услуг, а также платежи в виде штрафов или иных санкций за нарушение законодательства и другие.</a:t>
          </a:r>
          <a:endParaRPr lang="ru-RU" sz="1400" kern="1200" dirty="0"/>
        </a:p>
      </dsp:txBody>
      <dsp:txXfrm>
        <a:off x="0" y="2364320"/>
        <a:ext cx="7272808" cy="1207505"/>
      </dsp:txXfrm>
    </dsp:sp>
    <dsp:sp modelId="{B5801AEA-AAE0-468E-892B-B58002631679}">
      <dsp:nvSpPr>
        <dsp:cNvPr id="0" name=""/>
        <dsp:cNvSpPr/>
      </dsp:nvSpPr>
      <dsp:spPr>
        <a:xfrm>
          <a:off x="363640" y="2081524"/>
          <a:ext cx="5090965" cy="5374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426" tIns="0" rIns="192426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accent6"/>
              </a:solidFill>
              <a:latin typeface="Bookman Old Style" pitchFamily="18" charset="0"/>
            </a:rPr>
            <a:t>НЕНАЛОГОВЫЕ ДОХОДЫ</a:t>
          </a:r>
          <a:endParaRPr lang="ru-RU" sz="2200" b="1" kern="1200" dirty="0">
            <a:solidFill>
              <a:schemeClr val="accent6"/>
            </a:solidFill>
            <a:latin typeface="Bookman Old Style" pitchFamily="18" charset="0"/>
          </a:endParaRPr>
        </a:p>
      </dsp:txBody>
      <dsp:txXfrm>
        <a:off x="389876" y="2107760"/>
        <a:ext cx="5038493" cy="484971"/>
      </dsp:txXfrm>
    </dsp:sp>
    <dsp:sp modelId="{DB83621F-B091-4425-9E59-E2CF9F41E743}">
      <dsp:nvSpPr>
        <dsp:cNvPr id="0" name=""/>
        <dsp:cNvSpPr/>
      </dsp:nvSpPr>
      <dsp:spPr>
        <a:xfrm>
          <a:off x="0" y="4184996"/>
          <a:ext cx="7272808" cy="12155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4451" tIns="312420" rIns="564451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Поступления в бюджет на безвозмездной и безвозвратной основе из федерального и краевого бюджета (дотации, субсидии, субвенции, а также перечисления от физических и юридических лиц (кроме налоговых и неналоговых доходов).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4184996"/>
        <a:ext cx="7272808" cy="1215599"/>
      </dsp:txXfrm>
    </dsp:sp>
    <dsp:sp modelId="{ED1C032F-BDE6-4564-BE57-E2D27B58BAEA}">
      <dsp:nvSpPr>
        <dsp:cNvPr id="0" name=""/>
        <dsp:cNvSpPr/>
      </dsp:nvSpPr>
      <dsp:spPr>
        <a:xfrm>
          <a:off x="363640" y="3876476"/>
          <a:ext cx="5991048" cy="5245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426" tIns="0" rIns="192426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accent6"/>
              </a:solidFill>
              <a:latin typeface="Bookman Old Style" pitchFamily="18" charset="0"/>
            </a:rPr>
            <a:t>БЕЗВОЗМЕЗДНЫЕ ПОСТУПЛЕНИЯ</a:t>
          </a:r>
          <a:endParaRPr lang="ru-RU" sz="2200" b="1" kern="1200" dirty="0">
            <a:solidFill>
              <a:schemeClr val="accent6"/>
            </a:solidFill>
            <a:latin typeface="Bookman Old Style" pitchFamily="18" charset="0"/>
          </a:endParaRPr>
        </a:p>
      </dsp:txBody>
      <dsp:txXfrm>
        <a:off x="389246" y="3902082"/>
        <a:ext cx="5939836" cy="4733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0.13251</cdr:x>
      <cdr:y>0.01733</cdr:y>
    </cdr:from>
    <cdr:to>
      <cdr:x>0.32348</cdr:x>
      <cdr:y>0.15547</cdr:y>
    </cdr:to>
    <cdr:sp macro="" textlink="">
      <cdr:nvSpPr>
        <cdr:cNvPr id="2" name="Скругленная прямоугольная выноска 1"/>
        <cdr:cNvSpPr/>
      </cdr:nvSpPr>
      <cdr:spPr>
        <a:xfrm xmlns:a="http://schemas.openxmlformats.org/drawingml/2006/main">
          <a:off x="1090464" y="71710"/>
          <a:ext cx="1571650" cy="571471"/>
        </a:xfrm>
        <a:prstGeom xmlns:a="http://schemas.openxmlformats.org/drawingml/2006/main" prst="wedgeRoundRectCallout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Дефицит в сумме</a:t>
          </a:r>
        </a:p>
        <a:p xmlns:a="http://schemas.openxmlformats.org/drawingml/2006/main">
          <a:pPr algn="ctr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12 667,2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тыс.рублей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0.40451</cdr:x>
      <cdr:y>0.10436</cdr:y>
    </cdr:from>
    <cdr:to>
      <cdr:x>0.59549</cdr:x>
      <cdr:y>0.2425</cdr:y>
    </cdr:to>
    <cdr:sp macro="" textlink="">
      <cdr:nvSpPr>
        <cdr:cNvPr id="3" name="Скругленная прямоугольная выноска 2"/>
        <cdr:cNvSpPr/>
      </cdr:nvSpPr>
      <cdr:spPr>
        <a:xfrm xmlns:a="http://schemas.openxmlformats.org/drawingml/2006/main">
          <a:off x="3328955" y="431750"/>
          <a:ext cx="1571690" cy="571489"/>
        </a:xfrm>
        <a:prstGeom xmlns:a="http://schemas.openxmlformats.org/drawingml/2006/main" prst="wedgeRoundRectCallout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Дефицит в сумме</a:t>
          </a:r>
        </a:p>
        <a:p xmlns:a="http://schemas.openxmlformats.org/drawingml/2006/main">
          <a:pPr algn="ctr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13 302,2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тыс.рублей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0.745</cdr:x>
      <cdr:y>0</cdr:y>
    </cdr:from>
    <cdr:to>
      <cdr:x>0.93597</cdr:x>
      <cdr:y>0.17399</cdr:y>
    </cdr:to>
    <cdr:sp macro="" textlink="">
      <cdr:nvSpPr>
        <cdr:cNvPr id="4" name="Скругленная прямоугольная выноска 3"/>
        <cdr:cNvSpPr/>
      </cdr:nvSpPr>
      <cdr:spPr>
        <a:xfrm xmlns:a="http://schemas.openxmlformats.org/drawingml/2006/main">
          <a:off x="6131024" y="0"/>
          <a:ext cx="1571607" cy="719782"/>
        </a:xfrm>
        <a:prstGeom xmlns:a="http://schemas.openxmlformats.org/drawingml/2006/main" prst="wedgeRoundRectCallout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Дефицит в сумме</a:t>
          </a:r>
        </a:p>
        <a:p xmlns:a="http://schemas.openxmlformats.org/drawingml/2006/main">
          <a:pPr algn="ctr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13 953,3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тыс.рублей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0.31625</cdr:x>
      <cdr:y>0.69962</cdr:y>
    </cdr:from>
    <cdr:to>
      <cdr:x>0.38625</cdr:x>
      <cdr:y>0.77735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02632" y="2592238"/>
          <a:ext cx="57606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0.21</cdr:x>
      <cdr:y>0.33038</cdr:y>
    </cdr:from>
    <cdr:to>
      <cdr:x>0.32112</cdr:x>
      <cdr:y>0.57716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728192" y="1224136"/>
          <a:ext cx="914473" cy="9143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(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27,7%)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0.48124</cdr:x>
      <cdr:y>0.56359</cdr:y>
    </cdr:from>
    <cdr:to>
      <cdr:x>0.59235</cdr:x>
      <cdr:y>0.81038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960440" y="208823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(2,7%)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0.69999</cdr:x>
      <cdr:y>0.19434</cdr:y>
    </cdr:from>
    <cdr:to>
      <cdr:x>0.8111</cdr:x>
      <cdr:y>0.31095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760640" y="720080"/>
          <a:ext cx="914391" cy="4320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(69,6%)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0.2975</cdr:x>
      <cdr:y>0.42755</cdr:y>
    </cdr:from>
    <cdr:to>
      <cdr:x>0.38374</cdr:x>
      <cdr:y>0.60247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448272" y="1584176"/>
          <a:ext cx="709721" cy="6481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3600" dirty="0"/>
        </a:p>
      </cdr:txBody>
    </cdr:sp>
  </cdr:relSizeAnchor>
  <cdr:relSizeAnchor xmlns:cdr="http://schemas.openxmlformats.org/drawingml/2006/chartDrawing">
    <cdr:from>
      <cdr:x>0.53374</cdr:x>
      <cdr:y>0.60246</cdr:y>
    </cdr:from>
    <cdr:to>
      <cdr:x>0.60374</cdr:x>
      <cdr:y>0.7385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4392488" y="2232248"/>
          <a:ext cx="576064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3600" dirty="0"/>
        </a:p>
      </cdr:txBody>
    </cdr:sp>
  </cdr:relSizeAnchor>
  <cdr:relSizeAnchor xmlns:cdr="http://schemas.openxmlformats.org/drawingml/2006/chartDrawing">
    <cdr:from>
      <cdr:x>0.77874</cdr:x>
      <cdr:y>0.19434</cdr:y>
    </cdr:from>
    <cdr:to>
      <cdr:x>0.84874</cdr:x>
      <cdr:y>0.33038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6408712" y="720080"/>
          <a:ext cx="576064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3600" dirty="0"/>
        </a:p>
      </cdr:txBody>
    </cdr:sp>
  </cdr:relSizeAnchor>
  <cdr:relSizeAnchor xmlns:cdr="http://schemas.openxmlformats.org/drawingml/2006/chartDrawing">
    <cdr:from>
      <cdr:x>0.83999</cdr:x>
      <cdr:y>2.69889E-7</cdr:y>
    </cdr:from>
    <cdr:to>
      <cdr:x>0.98874</cdr:x>
      <cdr:y>0.15547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6912768" y="1"/>
          <a:ext cx="1224136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3600" dirty="0" smtClean="0"/>
            <a:t>* </a:t>
          </a:r>
          <a:r>
            <a:rPr lang="ru-RU" sz="2000" dirty="0" err="1" smtClean="0"/>
            <a:t>тыс.руб</a:t>
          </a:r>
          <a:r>
            <a:rPr lang="ru-RU" sz="3600" dirty="0" smtClean="0"/>
            <a:t>.</a:t>
          </a:r>
          <a:endParaRPr lang="ru-RU" sz="36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A0DF77-A576-48BE-B4BA-5D936377D01C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1E48D8-2E40-4873-82AF-42CED893F9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901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6E4633-2ADC-477C-B270-E1D56BA7304A}" type="slidenum">
              <a:rPr lang="ru-RU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9978-C5A7-4FFA-A51D-5FD81BDB288F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5E47-9830-40E7-A87C-A6F3A9BC3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9978-C5A7-4FFA-A51D-5FD81BDB288F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5E47-9830-40E7-A87C-A6F3A9BC3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9978-C5A7-4FFA-A51D-5FD81BDB288F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5E47-9830-40E7-A87C-A6F3A9BC3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9978-C5A7-4FFA-A51D-5FD81BDB288F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5E47-9830-40E7-A87C-A6F3A9BC3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9978-C5A7-4FFA-A51D-5FD81BDB288F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5E47-9830-40E7-A87C-A6F3A9BC3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9978-C5A7-4FFA-A51D-5FD81BDB288F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5E47-9830-40E7-A87C-A6F3A9BC3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9978-C5A7-4FFA-A51D-5FD81BDB288F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5E47-9830-40E7-A87C-A6F3A9BC3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9978-C5A7-4FFA-A51D-5FD81BDB288F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5E47-9830-40E7-A87C-A6F3A9BC3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9978-C5A7-4FFA-A51D-5FD81BDB288F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5E47-9830-40E7-A87C-A6F3A9BC3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9978-C5A7-4FFA-A51D-5FD81BDB288F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5E47-9830-40E7-A87C-A6F3A9BC3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9978-C5A7-4FFA-A51D-5FD81BDB288F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5E47-9830-40E7-A87C-A6F3A9BC3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39999">
              <a:schemeClr val="accent1">
                <a:lumMod val="40000"/>
                <a:lumOff val="60000"/>
              </a:schemeClr>
            </a:gs>
            <a:gs pos="70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39978-C5A7-4FFA-A51D-5FD81BDB288F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45E47-9830-40E7-A87C-A6F3A9BC3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773832"/>
            <a:ext cx="6984776" cy="92697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БЮДЖЕТ ДЛЯ ГРАЖДАН – ЧТО ЭТО ТАКОЕ?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60032" y="3861048"/>
            <a:ext cx="345638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«БЮДЖЕТ ДЛЯ ГРАЖДАН» Создан для обеспечения прозрачности и открытости бюджетного процесса в нашем районе, нацелен на получение обратной связи от граждан по интересующим их вопросам.</a:t>
            </a:r>
          </a:p>
          <a:p>
            <a:endParaRPr lang="ru-RU" dirty="0" smtClean="0">
              <a:latin typeface="Courier New" pitchFamily="49" charset="0"/>
              <a:cs typeface="Courier New" pitchFamily="49" charset="0"/>
            </a:endParaRPr>
          </a:p>
          <a:p>
            <a:endParaRPr lang="ru-RU" dirty="0" smtClean="0">
              <a:latin typeface="Courier New" pitchFamily="49" charset="0"/>
              <a:cs typeface="Courier New" pitchFamily="49" charset="0"/>
            </a:endParaRPr>
          </a:p>
          <a:p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9" name="Рисунок 8" descr="чётень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952500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611560" y="1412776"/>
            <a:ext cx="7920880" cy="2232248"/>
          </a:xfrm>
          <a:prstGeom prst="roundRect">
            <a:avLst/>
          </a:prstGeom>
          <a:gradFill flip="none" rotWithShape="1">
            <a:gsLst>
              <a:gs pos="0">
                <a:schemeClr val="accent5"/>
              </a:gs>
              <a:gs pos="39999">
                <a:schemeClr val="accent1">
                  <a:lumMod val="40000"/>
                  <a:lumOff val="60000"/>
                </a:schemeClr>
              </a:gs>
              <a:gs pos="70000">
                <a:schemeClr val="accent1">
                  <a:lumMod val="40000"/>
                  <a:lumOff val="60000"/>
                </a:schemeClr>
              </a:gs>
              <a:gs pos="100000">
                <a:schemeClr val="accent5"/>
              </a:gs>
            </a:gsLst>
            <a:lin ang="5400000" scaled="0"/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endParaRPr lang="en-US" sz="1700" b="1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ru-RU" sz="17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«Бюджет для граждан» </a:t>
            </a:r>
            <a:r>
              <a:rPr lang="ru-RU" sz="17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– аналитический документ, разрабатываемый в целях предоставления гражданам актуальной информации о проекте  бюджета муниципального района «Забайкальский район», в формате доступном для широкого круга пользователей. В представленной информации отражено положение бюджета муниципального района «Забайкальский район» на предстоящий 2019 год и плановый период 2020 и 2021 годов. </a:t>
            </a:r>
          </a:p>
          <a:p>
            <a:endParaRPr lang="ru-RU" sz="1700" dirty="0"/>
          </a:p>
        </p:txBody>
      </p:sp>
      <p:pic>
        <p:nvPicPr>
          <p:cNvPr id="13" name="Содержимое 12" descr="1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42454" y="3861048"/>
            <a:ext cx="3398194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27584" y="1268760"/>
            <a:ext cx="4248472" cy="864096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lvl="0" algn="ctr" fontAlgn="auto">
              <a:spcAft>
                <a:spcPts val="0"/>
              </a:spcAft>
              <a:defRPr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Показатели социально-экономического развития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86279965"/>
              </p:ext>
            </p:extLst>
          </p:nvPr>
        </p:nvGraphicFramePr>
        <p:xfrm>
          <a:off x="323528" y="3429001"/>
          <a:ext cx="4176464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79512" y="2564904"/>
            <a:ext cx="3816424" cy="738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effectLst/>
              </a:rPr>
              <a:t>Объем отгруженных товаров собственного производства, выполненных работ  и услуг собственными силами</a:t>
            </a:r>
            <a:r>
              <a:rPr lang="ru-RU" sz="1400" dirty="0" smtClean="0">
                <a:effectLst/>
              </a:rPr>
              <a:t>.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436096" y="1700808"/>
            <a:ext cx="3028204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effectLst/>
              </a:rPr>
              <a:t>Оборот розничной  торговли</a:t>
            </a:r>
            <a:endParaRPr lang="ru-RU" sz="1400" dirty="0"/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4021114440"/>
              </p:ext>
            </p:extLst>
          </p:nvPr>
        </p:nvGraphicFramePr>
        <p:xfrm>
          <a:off x="5076056" y="2204864"/>
          <a:ext cx="3654406" cy="1440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 rot="10800000" flipV="1">
            <a:off x="5220072" y="3789040"/>
            <a:ext cx="3320226" cy="3077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dk1"/>
                </a:solidFill>
                <a:effectLst/>
                <a:latin typeface="+mn-lt"/>
              </a:rPr>
              <a:t>Оборот  общественного  питания</a:t>
            </a:r>
            <a:endParaRPr lang="ru-RU" sz="1400" b="1" dirty="0">
              <a:solidFill>
                <a:schemeClr val="dk1"/>
              </a:solidFill>
              <a:effectLst/>
              <a:latin typeface="+mn-lt"/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352549197"/>
              </p:ext>
            </p:extLst>
          </p:nvPr>
        </p:nvGraphicFramePr>
        <p:xfrm>
          <a:off x="4355976" y="4005064"/>
          <a:ext cx="4392488" cy="2852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4" name="Рисунок 13" descr="чётеньк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105273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67544" y="1124744"/>
            <a:ext cx="8136904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политики муниципального района «Забайкальский район» на 201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год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15" name="Рисунок 14" descr="чётень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52736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2195736" y="3284984"/>
            <a:ext cx="4824536" cy="7200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Внедрение программно – целевых методов управления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195736" y="4653136"/>
            <a:ext cx="4824536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/>
                </a:solidFill>
              </a:rPr>
              <a:t>Повышение качества расходов районного бюджета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195736" y="2204864"/>
            <a:ext cx="4824536" cy="9361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Обеспечение долгосрочной сбалансированности и устойчивости бюджетной системы как базового принципа ответственной бюджетной политики при безусловном исполнении всех обязательств района</a:t>
            </a:r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195736" y="4149080"/>
            <a:ext cx="4824536" cy="3600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Долгосрочное бюджетное планирование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195736" y="5301208"/>
            <a:ext cx="4824536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/>
                </a:solidFill>
              </a:rPr>
              <a:t>Оптимизация структуры расходов районного бюджета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195736" y="5877272"/>
            <a:ext cx="4824536" cy="4320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/>
                </a:solidFill>
              </a:rPr>
              <a:t>Повышение прозрачности бюджетов и бюджетного процесса</a:t>
            </a:r>
            <a:endParaRPr lang="ru-RU" sz="1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Основные параметры проекта бюджета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599688"/>
              </p:ext>
            </p:extLst>
          </p:nvPr>
        </p:nvGraphicFramePr>
        <p:xfrm>
          <a:off x="457200" y="1989138"/>
          <a:ext cx="8229600" cy="4137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 descr="чётень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785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Доходы бюджета муниципального района </a:t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«Забайкальский район» на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год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4069098"/>
              </p:ext>
            </p:extLst>
          </p:nvPr>
        </p:nvGraphicFramePr>
        <p:xfrm>
          <a:off x="251520" y="2060848"/>
          <a:ext cx="8229600" cy="3705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чётень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7604"/>
            <a:ext cx="9144000" cy="10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01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250825" y="1052736"/>
            <a:ext cx="8510588" cy="115178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«Структура собственных доходов районного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бюджета на 2019 год»</a:t>
            </a:r>
          </a:p>
        </p:txBody>
      </p:sp>
      <p:pic>
        <p:nvPicPr>
          <p:cNvPr id="4" name="Рисунок 3" descr="чётень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52736"/>
          </a:xfrm>
          <a:prstGeom prst="rect">
            <a:avLst/>
          </a:prstGeom>
        </p:spPr>
      </p:pic>
      <p:graphicFrame>
        <p:nvGraphicFramePr>
          <p:cNvPr id="5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7271848"/>
              </p:ext>
            </p:extLst>
          </p:nvPr>
        </p:nvGraphicFramePr>
        <p:xfrm>
          <a:off x="251520" y="2060848"/>
          <a:ext cx="8593667" cy="4567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чётень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52736"/>
          </a:xfrm>
          <a:prstGeom prst="rect">
            <a:avLst/>
          </a:prstGeom>
        </p:spPr>
      </p:pic>
      <p:sp>
        <p:nvSpPr>
          <p:cNvPr id="3" name="Rectangle 2"/>
          <p:cNvSpPr txBox="1">
            <a:spLocks noRot="1" noChangeArrowheads="1"/>
          </p:cNvSpPr>
          <p:nvPr/>
        </p:nvSpPr>
        <p:spPr>
          <a:xfrm>
            <a:off x="0" y="1123975"/>
            <a:ext cx="9144000" cy="5048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«Структура расходов районного бюджета на 201</a:t>
            </a:r>
            <a:r>
              <a:rPr lang="ru-RU" sz="2400" b="1" noProof="0" dirty="0">
                <a:latin typeface="+mj-lt"/>
                <a:ea typeface="+mj-ea"/>
                <a:cs typeface="+mj-cs"/>
              </a:rPr>
              <a:t>9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год»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5449637"/>
              </p:ext>
            </p:extLst>
          </p:nvPr>
        </p:nvGraphicFramePr>
        <p:xfrm>
          <a:off x="467544" y="1844824"/>
          <a:ext cx="8232109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чётень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527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05273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Расходы районного бюджета по программным и непрограммным мероприятиям на 2019 и плановый период 2020 и 2021 годов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2868366"/>
              </p:ext>
            </p:extLst>
          </p:nvPr>
        </p:nvGraphicFramePr>
        <p:xfrm>
          <a:off x="251520" y="1988841"/>
          <a:ext cx="8640962" cy="4752526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612205"/>
                <a:gridCol w="1770688"/>
                <a:gridCol w="1629034"/>
                <a:gridCol w="1629035"/>
              </a:tblGrid>
              <a:tr h="522013"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2019 год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 год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2021 год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2013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Расходы , всего: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428 999,4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375 495,2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508 429,1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2013">
                <a:tc>
                  <a:txBody>
                    <a:bodyPr/>
                    <a:lstStyle/>
                    <a:p>
                      <a:r>
                        <a:rPr lang="ru-RU" dirty="0" smtClean="0"/>
                        <a:t>в том числе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9993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Программные мероприятия 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2013"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тыс.</a:t>
                      </a:r>
                      <a:r>
                        <a:rPr lang="ru-RU" baseline="0" dirty="0" smtClean="0"/>
                        <a:t> рублей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420 190,7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366 686,5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499 620,4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2013"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в %%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97,9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97,7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98,3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8442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Непрограммные</a:t>
                      </a:r>
                      <a:r>
                        <a:rPr lang="ru-RU" b="1" baseline="0" dirty="0" smtClean="0"/>
                        <a:t> мероприятия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2013"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тыс. рублей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8 808,7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8 808,7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8 808,7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2013"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в %%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2,1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2,3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1052736"/>
            <a:ext cx="6192688" cy="7386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Bookman Old Style" pitchFamily="18" charset="0"/>
              </a:rPr>
              <a:t>Перечень объектов капитального строительства муниципальной собственности муниципального района «Забайкальский район», в которые осуществляются бюджетные инвестиции на 201</a:t>
            </a:r>
            <a:r>
              <a:rPr lang="ru-RU" sz="1400" dirty="0">
                <a:latin typeface="Bookman Old Style" pitchFamily="18" charset="0"/>
              </a:rPr>
              <a:t>9</a:t>
            </a:r>
            <a:r>
              <a:rPr lang="ru-RU" sz="1400" dirty="0" smtClean="0">
                <a:latin typeface="Bookman Old Style" pitchFamily="18" charset="0"/>
              </a:rPr>
              <a:t> год</a:t>
            </a:r>
            <a:endParaRPr lang="ru-RU" sz="1400" dirty="0">
              <a:latin typeface="Bookman Old Style" pitchFamily="18" charset="0"/>
            </a:endParaRPr>
          </a:p>
        </p:txBody>
      </p:sp>
      <p:pic>
        <p:nvPicPr>
          <p:cNvPr id="3" name="Рисунок 2" descr="чётень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52736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336713"/>
              </p:ext>
            </p:extLst>
          </p:nvPr>
        </p:nvGraphicFramePr>
        <p:xfrm>
          <a:off x="1043609" y="1796960"/>
          <a:ext cx="7056784" cy="4401168"/>
        </p:xfrm>
        <a:graphic>
          <a:graphicData uri="http://schemas.openxmlformats.org/drawingml/2006/table">
            <a:tbl>
              <a:tblPr/>
              <a:tblGrid>
                <a:gridCol w="504055"/>
                <a:gridCol w="6552729"/>
              </a:tblGrid>
              <a:tr h="5267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</a:t>
                      </a:r>
                      <a:r>
                        <a:rPr lang="ru-RU" sz="1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38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071745" algn="r"/>
                        </a:tabLs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Образование, в том числе: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52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1.1.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071745" algn="r"/>
                        </a:tabLs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Проектирование и строительство пристройки для формирования ясельных групп в МДОУ детский сад №3 «Росинка»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38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1.2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071745" algn="r"/>
                        </a:tabLs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Проектирование и строительство пристройки для формировании ясельных групп в МДОУ детский сад «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Журавушка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	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80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1.3.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071745" algn="r"/>
                        </a:tabLs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Приобретение и установка модулей под размещение столовой и медицинского кабинета в МОУ СОШ № 2 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пгт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Забайкальск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80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1.4.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071745" algn="r"/>
                        </a:tabLs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Разработка ПСД и проведение капитального ремонта здания ПСК под размещение детского сада сельского поселения «Абагайтуйское»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212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1.5.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071745" algn="r"/>
                        </a:tabLs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Капитальный ремонт здания МОУ «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Харанорская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ООШ»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38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071745" algn="r"/>
                        </a:tabLs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68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2.1.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071745" algn="r"/>
                        </a:tabLst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Строительство спортивной площадки в сельском поселении «Билитуйское»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18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2.2.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071745" algn="r"/>
                        </a:tabLs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Ремонт спортивного зала в МОУ «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Харанорская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ООШ»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071745" algn="r"/>
                        </a:tabLs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Культура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3.1.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071745" algn="r"/>
                        </a:tabLs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Капитальный ремонт здания клуба в сельском поселении «Абагайтуйское»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Прямоугольник 69"/>
          <p:cNvSpPr>
            <a:spLocks noChangeArrowheads="1"/>
          </p:cNvSpPr>
          <p:nvPr/>
        </p:nvSpPr>
        <p:spPr bwMode="auto">
          <a:xfrm>
            <a:off x="357312" y="3723531"/>
            <a:ext cx="3571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200"/>
          </a:p>
        </p:txBody>
      </p:sp>
      <p:sp>
        <p:nvSpPr>
          <p:cNvPr id="30810" name="AutoShape 90"/>
          <p:cNvSpPr>
            <a:spLocks noChangeArrowheads="1"/>
          </p:cNvSpPr>
          <p:nvPr/>
        </p:nvSpPr>
        <p:spPr bwMode="auto">
          <a:xfrm>
            <a:off x="4752020" y="2837883"/>
            <a:ext cx="4176142" cy="57606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fontAlgn="b"/>
            <a:r>
              <a:rPr lang="ru-RU" sz="1200" b="1" dirty="0" smtClean="0">
                <a:solidFill>
                  <a:srgbClr val="000000"/>
                </a:solidFill>
                <a:latin typeface="Times New Roman"/>
              </a:rPr>
              <a:t>Развитие физической культуры и спорта в муниципальном районе «Забайкальский район» на </a:t>
            </a:r>
          </a:p>
          <a:p>
            <a:pPr algn="ctr" fontAlgn="b"/>
            <a:r>
              <a:rPr lang="ru-RU" sz="1200" b="1" dirty="0" smtClean="0">
                <a:solidFill>
                  <a:srgbClr val="000000"/>
                </a:solidFill>
                <a:latin typeface="Times New Roman"/>
              </a:rPr>
              <a:t>2016-2021 годы</a:t>
            </a:r>
            <a:endParaRPr lang="ru-RU" sz="12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811" name="AutoShape 91"/>
          <p:cNvSpPr>
            <a:spLocks noChangeArrowheads="1"/>
          </p:cNvSpPr>
          <p:nvPr/>
        </p:nvSpPr>
        <p:spPr bwMode="auto">
          <a:xfrm>
            <a:off x="179512" y="2636912"/>
            <a:ext cx="4248472" cy="71958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15D7EB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"/>
            <a:r>
              <a:rPr lang="ru-RU" sz="1200" b="1" dirty="0" smtClean="0">
                <a:solidFill>
                  <a:srgbClr val="000000"/>
                </a:solidFill>
                <a:latin typeface="Times New Roman"/>
              </a:rPr>
              <a:t>Управление муниципальными финансами и </a:t>
            </a:r>
          </a:p>
          <a:p>
            <a:pPr algn="ctr" fontAlgn="b"/>
            <a:r>
              <a:rPr lang="ru-RU" sz="1200" b="1" dirty="0" smtClean="0">
                <a:solidFill>
                  <a:srgbClr val="000000"/>
                </a:solidFill>
                <a:latin typeface="Times New Roman"/>
              </a:rPr>
              <a:t>Муниципальным долгом муниципального района </a:t>
            </a:r>
          </a:p>
          <a:p>
            <a:pPr algn="ctr" fontAlgn="b"/>
            <a:r>
              <a:rPr lang="ru-RU" sz="1200" b="1" dirty="0" smtClean="0">
                <a:solidFill>
                  <a:srgbClr val="000000"/>
                </a:solidFill>
                <a:latin typeface="Times New Roman"/>
              </a:rPr>
              <a:t>«Забайкальский район» на 2016-2021 годы  </a:t>
            </a:r>
            <a:endParaRPr lang="ru-RU" sz="12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813" name="AutoShape 93"/>
          <p:cNvSpPr>
            <a:spLocks noChangeArrowheads="1"/>
          </p:cNvSpPr>
          <p:nvPr/>
        </p:nvSpPr>
        <p:spPr bwMode="auto">
          <a:xfrm>
            <a:off x="179512" y="4077072"/>
            <a:ext cx="4248150" cy="5032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Times New Roman"/>
              </a:rPr>
              <a:t>Социальная поддержка граждан на 2016-2021 годы</a:t>
            </a:r>
            <a:endParaRPr lang="ru-RU" sz="1200" b="1" dirty="0">
              <a:effectLst>
                <a:outerShdw blurRad="38100" dist="38100" dir="2700000" algn="tl">
                  <a:srgbClr val="FFFFFF"/>
                </a:outerShdw>
              </a:effectLst>
              <a:cs typeface="+mn-cs"/>
            </a:endParaRPr>
          </a:p>
        </p:txBody>
      </p:sp>
      <p:sp>
        <p:nvSpPr>
          <p:cNvPr id="30815" name="AutoShape 95"/>
          <p:cNvSpPr>
            <a:spLocks noChangeArrowheads="1"/>
          </p:cNvSpPr>
          <p:nvPr/>
        </p:nvSpPr>
        <p:spPr bwMode="auto">
          <a:xfrm>
            <a:off x="4716016" y="5805264"/>
            <a:ext cx="4248150" cy="8651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fontAlgn="b"/>
            <a:r>
              <a:rPr lang="ru-RU" sz="1200" b="1" dirty="0" smtClean="0">
                <a:solidFill>
                  <a:srgbClr val="000000"/>
                </a:solidFill>
                <a:latin typeface="Times New Roman"/>
              </a:rPr>
              <a:t>Защита населения и территорий от чрезвычайных ситуаций, обеспечение пожарной безопасности и безопасности людей на водных объектах на </a:t>
            </a:r>
          </a:p>
          <a:p>
            <a:pPr algn="ctr" fontAlgn="b"/>
            <a:r>
              <a:rPr lang="ru-RU" sz="1200" b="1" dirty="0" smtClean="0">
                <a:solidFill>
                  <a:srgbClr val="000000"/>
                </a:solidFill>
                <a:latin typeface="Times New Roman"/>
              </a:rPr>
              <a:t>2016-2021 годы</a:t>
            </a:r>
            <a:endParaRPr lang="ru-RU" sz="12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816" name="AutoShape 96"/>
          <p:cNvSpPr>
            <a:spLocks noChangeArrowheads="1"/>
          </p:cNvSpPr>
          <p:nvPr/>
        </p:nvSpPr>
        <p:spPr bwMode="auto">
          <a:xfrm>
            <a:off x="4716016" y="3429000"/>
            <a:ext cx="4248150" cy="93627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0099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fontAlgn="b"/>
            <a:r>
              <a:rPr lang="ru-RU" sz="1200" b="1" dirty="0" smtClean="0">
                <a:solidFill>
                  <a:srgbClr val="000000"/>
                </a:solidFill>
                <a:latin typeface="Times New Roman"/>
              </a:rPr>
              <a:t>Развитие сельского хозяйства и регулирование рынков сельскохозяйственной продукции, сырья и продовольствия (2016-2021 годы)»</a:t>
            </a:r>
            <a:endParaRPr lang="ru-RU" sz="12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817" name="AutoShape 97"/>
          <p:cNvSpPr>
            <a:spLocks noChangeArrowheads="1"/>
          </p:cNvSpPr>
          <p:nvPr/>
        </p:nvSpPr>
        <p:spPr bwMode="auto">
          <a:xfrm>
            <a:off x="179512" y="3429000"/>
            <a:ext cx="4248150" cy="57690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Times New Roman"/>
              </a:rPr>
              <a:t>Управление муниципальной собственностью 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Times New Roman"/>
              </a:rPr>
              <a:t>муниципального района</a:t>
            </a:r>
            <a:r>
              <a:rPr lang="en-US" sz="1200" b="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200" b="1" dirty="0" smtClean="0">
                <a:solidFill>
                  <a:srgbClr val="000000"/>
                </a:solidFill>
                <a:latin typeface="Times New Roman"/>
              </a:rPr>
              <a:t>«Забайкальский район» 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Times New Roman"/>
              </a:rPr>
              <a:t>(2016-2021 годы)</a:t>
            </a:r>
            <a:endParaRPr lang="ru-RU" sz="1200" b="1" dirty="0">
              <a:effectLst>
                <a:outerShdw blurRad="38100" dist="38100" dir="2700000" algn="tl">
                  <a:srgbClr val="FFFFFF"/>
                </a:outerShdw>
              </a:effectLst>
              <a:cs typeface="+mn-cs"/>
            </a:endParaRPr>
          </a:p>
        </p:txBody>
      </p:sp>
      <p:sp>
        <p:nvSpPr>
          <p:cNvPr id="30819" name="AutoShape 99"/>
          <p:cNvSpPr>
            <a:spLocks noChangeArrowheads="1"/>
          </p:cNvSpPr>
          <p:nvPr/>
        </p:nvSpPr>
        <p:spPr bwMode="auto">
          <a:xfrm>
            <a:off x="179512" y="4653136"/>
            <a:ext cx="4248150" cy="57648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fontAlgn="b"/>
            <a:r>
              <a:rPr lang="ru-RU" sz="1200" b="1" dirty="0" smtClean="0">
                <a:solidFill>
                  <a:srgbClr val="000000"/>
                </a:solidFill>
                <a:latin typeface="Times New Roman"/>
              </a:rPr>
              <a:t>Совершенствование муниципального управления муниципального района «Забайкальский район» на</a:t>
            </a:r>
          </a:p>
          <a:p>
            <a:pPr algn="ctr" fontAlgn="b"/>
            <a:r>
              <a:rPr lang="ru-RU" sz="1200" b="1" dirty="0" smtClean="0">
                <a:solidFill>
                  <a:srgbClr val="000000"/>
                </a:solidFill>
                <a:latin typeface="Times New Roman"/>
              </a:rPr>
              <a:t> 2016-2021 годы</a:t>
            </a:r>
            <a:endParaRPr lang="ru-RU" sz="12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820" name="AutoShape 100"/>
          <p:cNvSpPr>
            <a:spLocks noChangeArrowheads="1"/>
          </p:cNvSpPr>
          <p:nvPr/>
        </p:nvSpPr>
        <p:spPr bwMode="auto">
          <a:xfrm>
            <a:off x="179512" y="5301208"/>
            <a:ext cx="4248150" cy="71960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33CC3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endParaRPr lang="ru-RU" sz="1200" b="1" dirty="0" smtClean="0">
              <a:solidFill>
                <a:srgbClr val="000000"/>
              </a:solidFill>
              <a:latin typeface="Times New Roman"/>
            </a:endParaRPr>
          </a:p>
          <a:p>
            <a:pPr algn="ctr">
              <a:spcBef>
                <a:spcPct val="20000"/>
              </a:spcBef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Times New Roman"/>
              </a:rPr>
              <a:t>Развитие информационного общества и формирование электронного правительства в муниципальном районе «Забайкальский район» (2016-2021 годы)</a:t>
            </a:r>
          </a:p>
          <a:p>
            <a:pPr algn="ctr">
              <a:spcBef>
                <a:spcPct val="20000"/>
              </a:spcBef>
              <a:defRPr/>
            </a:pPr>
            <a:endParaRPr lang="ru-RU" sz="1200" b="1" dirty="0">
              <a:cs typeface="+mn-cs"/>
            </a:endParaRPr>
          </a:p>
        </p:txBody>
      </p:sp>
      <p:sp>
        <p:nvSpPr>
          <p:cNvPr id="62477" name="WordArt 101"/>
          <p:cNvSpPr>
            <a:spLocks noChangeArrowheads="1" noChangeShapeType="1" noTextEdit="1"/>
          </p:cNvSpPr>
          <p:nvPr/>
        </p:nvSpPr>
        <p:spPr bwMode="auto">
          <a:xfrm>
            <a:off x="0" y="1052736"/>
            <a:ext cx="9144000" cy="1008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1200" b="1" kern="1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25" name="AutoShape 105"/>
          <p:cNvSpPr>
            <a:spLocks noChangeArrowheads="1"/>
          </p:cNvSpPr>
          <p:nvPr/>
        </p:nvSpPr>
        <p:spPr bwMode="auto">
          <a:xfrm>
            <a:off x="4716016" y="4417970"/>
            <a:ext cx="4248150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6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fontAlgn="b"/>
            <a:r>
              <a:rPr lang="ru-RU" sz="1200" b="1" dirty="0" smtClean="0">
                <a:solidFill>
                  <a:srgbClr val="000000"/>
                </a:solidFill>
                <a:latin typeface="Times New Roman"/>
              </a:rPr>
              <a:t>Экономическое развитие (2016-2021 годы)</a:t>
            </a:r>
            <a:endParaRPr lang="ru-RU" sz="12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827" name="AutoShape 107"/>
          <p:cNvSpPr>
            <a:spLocks noChangeArrowheads="1"/>
          </p:cNvSpPr>
          <p:nvPr/>
        </p:nvSpPr>
        <p:spPr bwMode="auto">
          <a:xfrm>
            <a:off x="179512" y="6093296"/>
            <a:ext cx="4248150" cy="57606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33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fontAlgn="b"/>
            <a:r>
              <a:rPr lang="ru-RU" sz="1200" b="1" dirty="0" smtClean="0">
                <a:solidFill>
                  <a:srgbClr val="000000"/>
                </a:solidFill>
                <a:latin typeface="Times New Roman"/>
              </a:rPr>
              <a:t>Муниципальное регулирование территориального развития муниципального района «Забайкальский район» (2016-2021 годы)</a:t>
            </a:r>
            <a:endParaRPr lang="ru-RU" sz="12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828" name="AutoShape 108"/>
          <p:cNvSpPr>
            <a:spLocks noChangeArrowheads="1"/>
          </p:cNvSpPr>
          <p:nvPr/>
        </p:nvSpPr>
        <p:spPr bwMode="auto">
          <a:xfrm>
            <a:off x="4743990" y="5352355"/>
            <a:ext cx="4248150" cy="4333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99FF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fontAlgn="b"/>
            <a:r>
              <a:rPr lang="ru-RU" sz="1200" b="1" dirty="0" smtClean="0">
                <a:solidFill>
                  <a:srgbClr val="000000"/>
                </a:solidFill>
                <a:latin typeface="Times New Roman"/>
              </a:rPr>
              <a:t>Развитие образования муниципального района «Забайкальский район» (2016-2021 годы)</a:t>
            </a:r>
            <a:endParaRPr lang="ru-RU" sz="12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829" name="AutoShape 109"/>
          <p:cNvSpPr>
            <a:spLocks noChangeArrowheads="1"/>
          </p:cNvSpPr>
          <p:nvPr/>
        </p:nvSpPr>
        <p:spPr bwMode="auto">
          <a:xfrm>
            <a:off x="4716016" y="4868173"/>
            <a:ext cx="4248150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996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fontAlgn="b"/>
            <a:r>
              <a:rPr lang="ru-RU" sz="1200" b="1" dirty="0" smtClean="0">
                <a:solidFill>
                  <a:srgbClr val="000000"/>
                </a:solidFill>
                <a:latin typeface="Times New Roman"/>
              </a:rPr>
              <a:t>Развитие культуры муниципального района «Забайкальский район» (2016-2021 годы)</a:t>
            </a:r>
            <a:endParaRPr lang="ru-RU" sz="1200" b="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5" name="Рисунок 24" descr="чётень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5273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105273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Перечень муниципальных программ в 2019 году и плановом периоде 2020 и 2021 годов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107"/>
          <p:cNvSpPr>
            <a:spLocks noChangeArrowheads="1"/>
          </p:cNvSpPr>
          <p:nvPr/>
        </p:nvSpPr>
        <p:spPr bwMode="auto">
          <a:xfrm>
            <a:off x="179512" y="1988840"/>
            <a:ext cx="4248150" cy="57569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33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fontAlgn="b"/>
            <a:r>
              <a:rPr lang="ru-RU" sz="1200" b="1" dirty="0" smtClean="0">
                <a:solidFill>
                  <a:srgbClr val="000000"/>
                </a:solidFill>
                <a:latin typeface="Times New Roman"/>
              </a:rPr>
              <a:t>Устойчивое развитие сельских территорий </a:t>
            </a:r>
          </a:p>
          <a:p>
            <a:pPr algn="ctr" fontAlgn="b"/>
            <a:r>
              <a:rPr lang="ru-RU" sz="1200" b="1" dirty="0" smtClean="0">
                <a:solidFill>
                  <a:srgbClr val="000000"/>
                </a:solidFill>
                <a:latin typeface="Times New Roman"/>
              </a:rPr>
              <a:t>(2016-2021 годы)</a:t>
            </a:r>
            <a:endParaRPr lang="ru-RU" sz="12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" name="AutoShape 93"/>
          <p:cNvSpPr>
            <a:spLocks noChangeArrowheads="1"/>
          </p:cNvSpPr>
          <p:nvPr/>
        </p:nvSpPr>
        <p:spPr bwMode="auto">
          <a:xfrm>
            <a:off x="4680012" y="2270882"/>
            <a:ext cx="4248150" cy="5032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1200" b="1" dirty="0" smtClean="0"/>
              <a:t>Развитие транспортной системы муниципального района «Забайкальский район» (2016-2021)</a:t>
            </a:r>
            <a:endParaRPr lang="en-US" sz="1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1324" y="1885469"/>
            <a:ext cx="6715172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сегодняшний день в Забайкальском районе функционирует </a:t>
            </a:r>
            <a:r>
              <a:rPr lang="en-US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общеобразовательных учреждений, удовлетворяющее запросы граждан на образование, в которых обучается  более  3 088 учащихся  . </a:t>
            </a:r>
          </a:p>
          <a:p>
            <a:pPr algn="just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Система дошкольного образования района представлена</a:t>
            </a:r>
            <a:r>
              <a:rPr lang="en-US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en-US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муниципальных и 1 ведомственного детских садов,  с численностью 1 116 ребенка.  </a:t>
            </a:r>
          </a:p>
          <a:p>
            <a:pPr algn="just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В 5 учреждениях  Забайкальского района дополнительного образования занимаются  517 ребенка.</a:t>
            </a:r>
          </a:p>
          <a:p>
            <a:pPr algn="just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Более 1000 детей ежегодно планируется направить в  загородные оздоровительные, санаторные оздоровительные, оздоровительные с дневным пребыванием и палаточные лагеря. </a:t>
            </a:r>
          </a:p>
          <a:p>
            <a:pPr algn="just"/>
            <a:endParaRPr lang="ru-RU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pic>
        <p:nvPicPr>
          <p:cNvPr id="9" name="Рисунок 8" descr="чётень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52736"/>
          </a:xfrm>
          <a:prstGeom prst="rect">
            <a:avLst/>
          </a:prstGeom>
        </p:spPr>
      </p:pic>
      <p:pic>
        <p:nvPicPr>
          <p:cNvPr id="7" name="Рисунок 6" descr="content_school-uruch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4105361"/>
            <a:ext cx="5400600" cy="2491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detskiy-sa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1796784"/>
            <a:ext cx="2339753" cy="1776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ашивка 18"/>
          <p:cNvSpPr/>
          <p:nvPr/>
        </p:nvSpPr>
        <p:spPr>
          <a:xfrm>
            <a:off x="2483768" y="5229200"/>
            <a:ext cx="4248472" cy="1008112"/>
          </a:xfrm>
          <a:prstGeom prst="chevron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39999">
                <a:schemeClr val="accent1">
                  <a:lumMod val="40000"/>
                  <a:lumOff val="60000"/>
                </a:schemeClr>
              </a:gs>
              <a:gs pos="7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Нашивка 14"/>
          <p:cNvSpPr/>
          <p:nvPr/>
        </p:nvSpPr>
        <p:spPr>
          <a:xfrm>
            <a:off x="2483768" y="2132856"/>
            <a:ext cx="4248472" cy="1008112"/>
          </a:xfrm>
          <a:prstGeom prst="chevron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39999">
                <a:schemeClr val="accent1">
                  <a:lumMod val="40000"/>
                  <a:lumOff val="60000"/>
                </a:schemeClr>
              </a:gs>
              <a:gs pos="7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Рисунок 5" descr="чётень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527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19672" y="1085835"/>
            <a:ext cx="597666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Andalus" pitchFamily="18" charset="-78"/>
              </a:rPr>
              <a:t>ВОЗМОЖНОСТИ ВЛИЯНИЯ ГРАЖДАН НА СОСТАВ БЮДЖЕТА 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ourier New" pitchFamily="49" charset="0"/>
              <a:cs typeface="Andalus" pitchFamily="18" charset="-78"/>
            </a:endParaRPr>
          </a:p>
        </p:txBody>
      </p:sp>
      <p:pic>
        <p:nvPicPr>
          <p:cNvPr id="9" name="Рисунок 8" descr="_MG_947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6" y="1785123"/>
            <a:ext cx="2465816" cy="1643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_MG_948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4941168"/>
            <a:ext cx="2357804" cy="1571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2987824" y="2212122"/>
            <a:ext cx="36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Публичные слушания по проекту бюджета муниципального района «Забайкальский район» </a:t>
            </a:r>
          </a:p>
          <a:p>
            <a:r>
              <a:rPr lang="ru-RU" sz="1400" dirty="0" smtClean="0"/>
              <a:t>(проходят ежегодно в ноябре - декабре )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2987824" y="5229200"/>
            <a:ext cx="36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/>
              <a:t>Публичные слушания по отчету об исполнении бюджета муниципального района «Забайкальский район» </a:t>
            </a:r>
          </a:p>
          <a:p>
            <a:r>
              <a:rPr lang="ru-RU" sz="1500" dirty="0" smtClean="0"/>
              <a:t>(проходят ежегодно в апреле – мае ) </a:t>
            </a:r>
            <a:endParaRPr lang="ru-RU" sz="1500" dirty="0"/>
          </a:p>
        </p:txBody>
      </p:sp>
      <p:pic>
        <p:nvPicPr>
          <p:cNvPr id="16" name="Рисунок 15" descr="6aaa5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32241" y="1823016"/>
            <a:ext cx="2304256" cy="1533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39792-original.jpeg"/>
          <p:cNvPicPr>
            <a:picLocks noChangeAspect="1"/>
          </p:cNvPicPr>
          <p:nvPr/>
        </p:nvPicPr>
        <p:blipFill>
          <a:blip r:embed="rId6" cstate="print">
            <a:lum/>
          </a:blip>
          <a:stretch>
            <a:fillRect/>
          </a:stretch>
        </p:blipFill>
        <p:spPr>
          <a:xfrm>
            <a:off x="3203848" y="3445042"/>
            <a:ext cx="2833166" cy="1208094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8" name="Рисунок 17" descr="20151020_205856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26596" y="4869160"/>
            <a:ext cx="2309900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85720" y="1500174"/>
            <a:ext cx="8496374" cy="507209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1772816"/>
            <a:ext cx="818459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Комитет по финансам муниципального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района </a:t>
            </a: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«Забайкальский район»</a:t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пгт. Забайкальск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ул. Красноармейская, 40 А</a:t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Председатель: Чипизубова Наталья Николаевна</a:t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Телефон: 8 (30251) 3-16-78</a:t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факс 8 (30251) 2-29-14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e-mail: raifo_70088@mail.ru</a:t>
            </a:r>
            <a:b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время приема граждан: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пн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пт. 9:00-12:30; 14:00-18:00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Контактные телефоны: Начальник бюджетного отдела : Рахманова Анна Владимировна 8 (30251) 2-29-05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pic>
        <p:nvPicPr>
          <p:cNvPr id="8" name="Рисунок 7" descr="чётень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5273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чётень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527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7624" y="1084674"/>
            <a:ext cx="698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ГРАЖДАНИН И ЕГО УЧАСТИЕ В БЮДЖЕТНОМ ПРОЦЕССЕ 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Выноска со стрелкой вправо 8"/>
          <p:cNvSpPr/>
          <p:nvPr/>
        </p:nvSpPr>
        <p:spPr>
          <a:xfrm>
            <a:off x="251520" y="1988840"/>
            <a:ext cx="3672408" cy="936104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1346"/>
            </a:avLst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39999">
                <a:schemeClr val="accent1">
                  <a:lumMod val="40000"/>
                  <a:lumOff val="60000"/>
                </a:schemeClr>
              </a:gs>
              <a:gs pos="7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23528" y="2060848"/>
            <a:ext cx="20882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ГРАЖДАНИН</a:t>
            </a:r>
          </a:p>
          <a:p>
            <a:pPr algn="ctr"/>
            <a:r>
              <a:rPr lang="ru-RU" sz="1500" dirty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к</a:t>
            </a:r>
            <a:r>
              <a:rPr lang="ru-RU" sz="1500" dirty="0" smtClean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ак налогоплательщик </a:t>
            </a:r>
            <a:endParaRPr lang="ru-RU" sz="1500" dirty="0">
              <a:solidFill>
                <a:schemeClr val="bg1">
                  <a:lumMod val="9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23928" y="2073622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Участвует в доходной части бюджета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113530627a4cee11cd7554ac5e9cc569.jpg.480x0_q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1772816"/>
            <a:ext cx="2376264" cy="15049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Выноска со стрелкой вправо 12"/>
          <p:cNvSpPr/>
          <p:nvPr/>
        </p:nvSpPr>
        <p:spPr>
          <a:xfrm>
            <a:off x="179512" y="4653136"/>
            <a:ext cx="3672408" cy="108012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1346"/>
            </a:avLst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39999">
                <a:schemeClr val="accent1">
                  <a:lumMod val="40000"/>
                  <a:lumOff val="60000"/>
                </a:schemeClr>
              </a:gs>
              <a:gs pos="7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51520" y="4653136"/>
            <a:ext cx="208823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ГРАЖДАНИН</a:t>
            </a:r>
          </a:p>
          <a:p>
            <a:pPr algn="ctr"/>
            <a:r>
              <a:rPr lang="ru-RU" sz="1500" dirty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к</a:t>
            </a:r>
            <a:r>
              <a:rPr lang="ru-RU" sz="1500" dirty="0" smtClean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ак получатель социальных гарантий </a:t>
            </a:r>
            <a:endParaRPr lang="ru-RU" sz="1500" dirty="0">
              <a:solidFill>
                <a:schemeClr val="bg1">
                  <a:lumMod val="9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88024" y="4365104"/>
            <a:ext cx="3456384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Получает социальные гарантии (образование, здравоохранение, жилищно-коммунальное хозяйство, культура, физическая культура и спорт, социальные льготы и другие направления социальных гарантий населению) – расходная часть бюджета 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3" descr="C:\Users\Public\Pictures\Sample Pictures\здр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808" y="3656434"/>
            <a:ext cx="615440" cy="636662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:\Users\Public\Pictures\Sample Pictures\обр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616" y="4156069"/>
            <a:ext cx="615440" cy="641083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C:\Users\Public\Pictures\Sample Pictures\культ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843588"/>
            <a:ext cx="634999" cy="60974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C:\Users\Public\Pictures\Sample Pictures\жкх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574" y="6093296"/>
            <a:ext cx="616658" cy="64108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 descr="C:\Users\Public\Pictures\Sample Pictures\спорт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113" y="4442817"/>
            <a:ext cx="570359" cy="570359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C:\Users\Public\Pictures\Sample Pictures\обр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948" y="5630462"/>
            <a:ext cx="672076" cy="606850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30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47" y="4797152"/>
            <a:ext cx="1800225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067272"/>
            <a:ext cx="9144000" cy="41751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kern="1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Основы составления проекта бюджета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РАЙОНА</a:t>
            </a:r>
            <a:endParaRPr lang="ru-RU" sz="2000" b="1" kern="1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  <p:sp>
        <p:nvSpPr>
          <p:cNvPr id="38922" name="Line 10"/>
          <p:cNvSpPr>
            <a:spLocks noChangeShapeType="1"/>
          </p:cNvSpPr>
          <p:nvPr/>
        </p:nvSpPr>
        <p:spPr bwMode="auto">
          <a:xfrm>
            <a:off x="324172" y="1484784"/>
            <a:ext cx="8496300" cy="0"/>
          </a:xfrm>
          <a:prstGeom prst="line">
            <a:avLst/>
          </a:prstGeom>
          <a:noFill/>
          <a:ln w="47625" cap="rnd" cmpd="sng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rgbClr val="7030A0"/>
                </a:solidFill>
              </a:ln>
              <a:latin typeface="+mn-lt"/>
              <a:cs typeface="+mn-cs"/>
            </a:endParaRPr>
          </a:p>
        </p:txBody>
      </p:sp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755576" y="4221088"/>
            <a:ext cx="7559675" cy="466725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3500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Составление проекта бюджета </a:t>
            </a:r>
            <a:r>
              <a:rPr lang="ru-RU" sz="2400" b="1" dirty="0" smtClean="0">
                <a:solidFill>
                  <a:schemeClr val="tx1"/>
                </a:solidFill>
              </a:rPr>
              <a:t>района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8925" name="AutoShape 13"/>
          <p:cNvSpPr>
            <a:spLocks noChangeArrowheads="1"/>
          </p:cNvSpPr>
          <p:nvPr/>
        </p:nvSpPr>
        <p:spPr bwMode="auto">
          <a:xfrm>
            <a:off x="611560" y="1916832"/>
            <a:ext cx="1728787" cy="2303339"/>
          </a:xfrm>
          <a:prstGeom prst="downArrowCallout">
            <a:avLst>
              <a:gd name="adj1" fmla="val 25000"/>
              <a:gd name="adj2" fmla="val 25000"/>
              <a:gd name="adj3" fmla="val 22415"/>
              <a:gd name="adj4" fmla="val 6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</a:rPr>
              <a:t>Бюджетное послание Президента Российской Федерации</a:t>
            </a:r>
          </a:p>
        </p:txBody>
      </p:sp>
      <p:sp>
        <p:nvSpPr>
          <p:cNvPr id="38926" name="AutoShape 14"/>
          <p:cNvSpPr>
            <a:spLocks noChangeArrowheads="1"/>
          </p:cNvSpPr>
          <p:nvPr/>
        </p:nvSpPr>
        <p:spPr bwMode="auto">
          <a:xfrm>
            <a:off x="2627784" y="1916832"/>
            <a:ext cx="1871662" cy="2303339"/>
          </a:xfrm>
          <a:prstGeom prst="downArrowCallout">
            <a:avLst>
              <a:gd name="adj1" fmla="val 25000"/>
              <a:gd name="adj2" fmla="val 25000"/>
              <a:gd name="adj3" fmla="val 20708"/>
              <a:gd name="adj4" fmla="val 66667"/>
            </a:avLst>
          </a:prstGeom>
          <a:solidFill>
            <a:srgbClr val="FFFF99"/>
          </a:soli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b="1" dirty="0">
                <a:solidFill>
                  <a:schemeClr val="accent2"/>
                </a:solidFill>
                <a:latin typeface="Calibri" pitchFamily="34" charset="0"/>
              </a:rPr>
              <a:t>Прогноз социально-экономического развития </a:t>
            </a:r>
            <a:r>
              <a:rPr lang="ru-RU" b="1" dirty="0" smtClean="0">
                <a:solidFill>
                  <a:schemeClr val="accent2"/>
                </a:solidFill>
                <a:latin typeface="Calibri" pitchFamily="34" charset="0"/>
              </a:rPr>
              <a:t>района</a:t>
            </a:r>
            <a:endParaRPr lang="ru-RU" b="1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38927" name="AutoShape 15"/>
          <p:cNvSpPr>
            <a:spLocks noChangeArrowheads="1"/>
          </p:cNvSpPr>
          <p:nvPr/>
        </p:nvSpPr>
        <p:spPr bwMode="auto">
          <a:xfrm>
            <a:off x="6660232" y="1916832"/>
            <a:ext cx="1944687" cy="2304000"/>
          </a:xfrm>
          <a:prstGeom prst="downArrowCallout">
            <a:avLst>
              <a:gd name="adj1" fmla="val 25000"/>
              <a:gd name="adj2" fmla="val 25000"/>
              <a:gd name="adj3" fmla="val 22434"/>
              <a:gd name="adj4" fmla="val 6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/>
                </a:solidFill>
              </a:rPr>
              <a:t>Муниципальные программы </a:t>
            </a:r>
            <a:r>
              <a:rPr lang="ru-RU" b="1" dirty="0" smtClean="0">
                <a:solidFill>
                  <a:schemeClr val="accent2"/>
                </a:solidFill>
              </a:rPr>
              <a:t>района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38928" name="AutoShape 16"/>
          <p:cNvSpPr>
            <a:spLocks noChangeArrowheads="1"/>
          </p:cNvSpPr>
          <p:nvPr/>
        </p:nvSpPr>
        <p:spPr bwMode="auto">
          <a:xfrm>
            <a:off x="4716016" y="1916832"/>
            <a:ext cx="1728787" cy="2303339"/>
          </a:xfrm>
          <a:prstGeom prst="downArrowCallout">
            <a:avLst>
              <a:gd name="adj1" fmla="val 25000"/>
              <a:gd name="adj2" fmla="val 25000"/>
              <a:gd name="adj3" fmla="val 22434"/>
              <a:gd name="adj4" fmla="val 6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/>
                </a:solidFill>
              </a:rPr>
              <a:t>Основные направления бюджетной и налоговой политики</a:t>
            </a:r>
          </a:p>
        </p:txBody>
      </p:sp>
      <p:pic>
        <p:nvPicPr>
          <p:cNvPr id="38929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4797152"/>
            <a:ext cx="1874838" cy="1800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17" name="Рисунок 16" descr="чётеньк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1052736"/>
          </a:xfrm>
          <a:prstGeom prst="rect">
            <a:avLst/>
          </a:prstGeom>
        </p:spPr>
      </p:pic>
      <p:pic>
        <p:nvPicPr>
          <p:cNvPr id="18" name="Рисунок 17" descr="bdr2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4797152"/>
            <a:ext cx="2140223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chernobyl-960x54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55976" y="4797152"/>
            <a:ext cx="2676361" cy="1740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552" y="989856"/>
            <a:ext cx="8229600" cy="710952"/>
          </a:xfrm>
        </p:spPr>
        <p:txBody>
          <a:bodyPr rtlCol="0"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kern="1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Что такое бюджет?</a:t>
            </a:r>
            <a:endParaRPr lang="ru-RU" b="1" kern="12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9" name="Рисунок 8" descr="чётень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5273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39552" y="1613699"/>
            <a:ext cx="19442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ДОХОДЫ</a:t>
            </a:r>
            <a:endParaRPr lang="ru-RU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 (налоги юридических и физических лиц, доходы от использования имущества, административные, безвозмездные поступления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40152" y="1613699"/>
            <a:ext cx="25202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РАСХОДЫ</a:t>
            </a:r>
            <a:endParaRPr lang="ru-RU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выплачиваемые из бюджета средства (социальные выплаты населению, содержание муниципальных учреждений (образование, ЖКХ, культура, молодёжная политика, физическая культура и спорт и др.), капитальное строительство и другие расходы.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3528" y="4797152"/>
            <a:ext cx="187220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Превышение доходов над расходами образует положительный остаток бюджета  </a:t>
            </a:r>
          </a:p>
          <a:p>
            <a:pPr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ПРОФИЦИТ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31640" y="3832012"/>
            <a:ext cx="63367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БЮДЖЕТ 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(от </a:t>
            </a:r>
            <a:r>
              <a:rPr lang="ru-RU" sz="1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старонормандского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bougette</a:t>
            </a:r>
            <a:r>
              <a:rPr lang="en-US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кошель, сумка, кожаный мешок)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  <a:endParaRPr lang="ru-RU" sz="1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21" name="Рисунок 20" descr="budg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1860800"/>
            <a:ext cx="3291840" cy="1856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2" name="TextBox 21"/>
          <p:cNvSpPr txBox="1"/>
          <p:nvPr/>
        </p:nvSpPr>
        <p:spPr>
          <a:xfrm>
            <a:off x="6516216" y="4758824"/>
            <a:ext cx="187220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Если расходная часть бюджета превышает доходную,  то бюджет формируется с </a:t>
            </a:r>
          </a:p>
          <a:p>
            <a:pPr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ДЕФИЦИТОМ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03648" y="6165304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бюджет.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Рисунок 23" descr="dtc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4581128"/>
            <a:ext cx="2448272" cy="1493861"/>
          </a:xfrm>
          <a:prstGeom prst="rect">
            <a:avLst/>
          </a:prstGeom>
        </p:spPr>
      </p:pic>
      <p:cxnSp>
        <p:nvCxnSpPr>
          <p:cNvPr id="26" name="Прямая со стрелкой 25"/>
          <p:cNvCxnSpPr>
            <a:stCxn id="24" idx="3"/>
            <a:endCxn id="22" idx="1"/>
          </p:cNvCxnSpPr>
          <p:nvPr/>
        </p:nvCxnSpPr>
        <p:spPr>
          <a:xfrm flipV="1">
            <a:off x="5580112" y="5282044"/>
            <a:ext cx="936104" cy="460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24" idx="1"/>
            <a:endCxn id="17" idx="3"/>
          </p:cNvCxnSpPr>
          <p:nvPr/>
        </p:nvCxnSpPr>
        <p:spPr>
          <a:xfrm rot="10800000">
            <a:off x="2195736" y="5320373"/>
            <a:ext cx="936104" cy="76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чётень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52736"/>
          </a:xfrm>
          <a:prstGeom prst="rect">
            <a:avLst/>
          </a:prstGeom>
        </p:spPr>
      </p:pic>
      <p:pic>
        <p:nvPicPr>
          <p:cNvPr id="6" name="Рисунок 5" descr="6-rubli-oboi-dengi-1366x7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2736305"/>
            <a:ext cx="7251664" cy="4077071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7" name="TextBox 6"/>
          <p:cNvSpPr txBox="1"/>
          <p:nvPr/>
        </p:nvSpPr>
        <p:spPr>
          <a:xfrm>
            <a:off x="899592" y="1196752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Из каких поступлений в настоящее время формируется доходная часть бюджета? 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91880" y="2474893"/>
            <a:ext cx="1872208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Доходы 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бюджета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560" y="4725144"/>
            <a:ext cx="2304256" cy="707886"/>
          </a:xfrm>
          <a:prstGeom prst="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3500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16200000" scaled="1"/>
          </a:gra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НАЛОГОВЫЕ ДОХОДЫ 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5856" y="4737338"/>
            <a:ext cx="2304256" cy="707886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НЕНАЛОГОВЫЕ ДОХОДЫ 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56176" y="4725144"/>
            <a:ext cx="2520280" cy="707886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16200000" scaled="1"/>
          </a:gra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763688" y="4221088"/>
            <a:ext cx="568863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1512454" y="4473116"/>
            <a:ext cx="50405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>
            <a:off x="7200292" y="4473116"/>
            <a:ext cx="50405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9" idx="2"/>
            <a:endCxn id="11" idx="0"/>
          </p:cNvCxnSpPr>
          <p:nvPr/>
        </p:nvCxnSpPr>
        <p:spPr>
          <a:xfrm rot="5400000">
            <a:off x="3773815" y="4083169"/>
            <a:ext cx="130833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чётень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52736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214133591"/>
              </p:ext>
            </p:extLst>
          </p:nvPr>
        </p:nvGraphicFramePr>
        <p:xfrm>
          <a:off x="899592" y="1124744"/>
          <a:ext cx="727280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чётень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52736"/>
          </a:xfrm>
          <a:prstGeom prst="rect">
            <a:avLst/>
          </a:prstGeom>
        </p:spPr>
      </p:pic>
      <p:sp>
        <p:nvSpPr>
          <p:cNvPr id="3" name="object 6"/>
          <p:cNvSpPr>
            <a:spLocks/>
          </p:cNvSpPr>
          <p:nvPr/>
        </p:nvSpPr>
        <p:spPr bwMode="auto">
          <a:xfrm>
            <a:off x="0" y="2276872"/>
            <a:ext cx="9144000" cy="647700"/>
          </a:xfrm>
          <a:custGeom>
            <a:avLst/>
            <a:gdLst>
              <a:gd name="T0" fmla="*/ 0 w 4443984"/>
              <a:gd name="T1" fmla="*/ 653510 h 646544"/>
              <a:gd name="T2" fmla="*/ 4440552 w 4443984"/>
              <a:gd name="T3" fmla="*/ 653510 h 646544"/>
              <a:gd name="T4" fmla="*/ 4440552 w 4443984"/>
              <a:gd name="T5" fmla="*/ 0 h 646544"/>
              <a:gd name="T6" fmla="*/ 0 w 4443984"/>
              <a:gd name="T7" fmla="*/ 0 h 646544"/>
              <a:gd name="T8" fmla="*/ 0 w 4443984"/>
              <a:gd name="T9" fmla="*/ 653510 h 6465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43984"/>
              <a:gd name="T16" fmla="*/ 0 h 646544"/>
              <a:gd name="T17" fmla="*/ 4443984 w 4443984"/>
              <a:gd name="T18" fmla="*/ 646544 h 6465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43984" h="646544">
                <a:moveTo>
                  <a:pt x="0" y="646544"/>
                </a:moveTo>
                <a:lnTo>
                  <a:pt x="4443984" y="646544"/>
                </a:lnTo>
                <a:lnTo>
                  <a:pt x="4443984" y="0"/>
                </a:lnTo>
                <a:lnTo>
                  <a:pt x="0" y="0"/>
                </a:lnTo>
                <a:lnTo>
                  <a:pt x="0" y="646544"/>
                </a:lnTo>
                <a:close/>
              </a:path>
            </a:pathLst>
          </a:custGeom>
          <a:solidFill>
            <a:srgbClr val="4F81BC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15"/>
          <p:cNvSpPr txBox="1">
            <a:spLocks noChangeArrowheads="1"/>
          </p:cNvSpPr>
          <p:nvPr/>
        </p:nvSpPr>
        <p:spPr bwMode="auto">
          <a:xfrm>
            <a:off x="0" y="2564904"/>
            <a:ext cx="8903717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73038" algn="ctr"/>
            <a:r>
              <a:rPr lang="ru-RU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Виды межбюджетных трансфертов</a:t>
            </a:r>
            <a:endParaRPr lang="ru-RU" sz="20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Дотации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(от лат.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Dotatio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- дар, пожертвование)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Предоставляются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без определения конкретной цели их использования</a:t>
            </a:r>
          </a:p>
          <a:p>
            <a:pPr>
              <a:lnSpc>
                <a:spcPts val="900"/>
              </a:lnSpc>
              <a:spcBef>
                <a:spcPts val="25"/>
              </a:spcBef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73038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73038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Субвенции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(от лат.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Subvenire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-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приходить на помощь)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Предоставляются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финансирование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«переданных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» другим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публично -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правовым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образованиям полномочий</a:t>
            </a:r>
          </a:p>
          <a:p>
            <a:pPr>
              <a:lnSpc>
                <a:spcPts val="1000"/>
              </a:lnSpc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300"/>
              </a:lnSpc>
              <a:spcBef>
                <a:spcPts val="75"/>
              </a:spcBef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73038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73038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Субсидии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(от лат.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Subsidium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-поддержка)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73038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Предоставляются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условиях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долевого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расходов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других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бюджетов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196752"/>
            <a:ext cx="9144000" cy="101566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Межбюджетные трансферты – основной вид безвозмездных перечислений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денежные средства, перечисляемые из одного бюджета бюджетной системы Российской Федерации другому.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 descr="чётень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52736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1124744"/>
            <a:ext cx="5040560" cy="108012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strike="noStrike" kern="1200" cap="none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Показатели социально-экономического развития  муниципального</a:t>
            </a:r>
            <a:r>
              <a:rPr kumimoji="0" lang="ru-RU" sz="2000" b="1" i="0" strike="noStrike" kern="1200" cap="none" normalizeH="0" noProof="0" dirty="0" smtClean="0">
                <a:ln>
                  <a:noFill/>
                </a:ln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района «Забайкальский район»</a:t>
            </a:r>
            <a:endParaRPr kumimoji="0" lang="ru-RU" sz="2000" b="1" i="0" strike="noStrike" kern="1200" cap="none" normalizeH="0" baseline="0" noProof="0" dirty="0">
              <a:ln>
                <a:noFill/>
              </a:ln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537096867"/>
              </p:ext>
            </p:extLst>
          </p:nvPr>
        </p:nvGraphicFramePr>
        <p:xfrm>
          <a:off x="5148808" y="1357298"/>
          <a:ext cx="3995192" cy="2600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466854338"/>
              </p:ext>
            </p:extLst>
          </p:nvPr>
        </p:nvGraphicFramePr>
        <p:xfrm>
          <a:off x="4499992" y="4293096"/>
          <a:ext cx="4644008" cy="2564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692362" y="4005064"/>
            <a:ext cx="4451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effectLst/>
              </a:rPr>
              <a:t>Среднемесячная</a:t>
            </a:r>
            <a:r>
              <a:rPr lang="ru-RU" sz="1600" b="1" i="1" dirty="0" smtClean="0">
                <a:effectLst/>
              </a:rPr>
              <a:t> заработная плата  одного работающего в городе</a:t>
            </a:r>
            <a:endParaRPr lang="ru-RU" sz="1600" b="1" i="1" dirty="0"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57786" y="1124744"/>
            <a:ext cx="37862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effectLst/>
              </a:rPr>
              <a:t>Численность работающих, тыс. чел.</a:t>
            </a:r>
            <a:endParaRPr lang="ru-RU" sz="1600" b="1" i="1" dirty="0">
              <a:effectLst/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 bwMode="auto">
          <a:xfrm>
            <a:off x="2483768" y="5373216"/>
            <a:ext cx="1872208" cy="1296144"/>
          </a:xfrm>
          <a:prstGeom prst="wedgeRoundRectCallout">
            <a:avLst>
              <a:gd name="adj1" fmla="val -74526"/>
              <a:gd name="adj2" fmla="val -2661"/>
              <a:gd name="adj3" fmla="val 16667"/>
            </a:avLst>
          </a:prstGeom>
          <a:solidFill>
            <a:srgbClr val="FFC000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При уровне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прожиточного минимума на 201</a:t>
            </a:r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8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год </a:t>
            </a:r>
            <a:endParaRPr lang="ru-RU" sz="1400" b="1" u="sng" baseline="0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0" marR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u="sng" dirty="0" smtClean="0">
                <a:solidFill>
                  <a:schemeClr val="tx1"/>
                </a:solidFill>
                <a:latin typeface="Verdana" pitchFamily="34" charset="0"/>
              </a:rPr>
              <a:t>11 284,04руб.</a:t>
            </a:r>
            <a:endParaRPr kumimoji="0" lang="ru-RU" sz="1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Verdana" pitchFamily="34" charset="0"/>
            </a:endParaRP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1456531152"/>
              </p:ext>
            </p:extLst>
          </p:nvPr>
        </p:nvGraphicFramePr>
        <p:xfrm>
          <a:off x="185814" y="2608679"/>
          <a:ext cx="4427984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827584" y="2420888"/>
            <a:ext cx="37862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effectLst/>
              </a:rPr>
              <a:t>Фонд оплаты труда</a:t>
            </a:r>
            <a:endParaRPr lang="ru-RU" sz="1600" b="1" i="1" dirty="0">
              <a:effectLst/>
            </a:endParaRPr>
          </a:p>
        </p:txBody>
      </p:sp>
      <p:pic>
        <p:nvPicPr>
          <p:cNvPr id="14" name="Рисунок 13" descr="produktovaya_korzin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157192"/>
            <a:ext cx="2218445" cy="170080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2518</TotalTime>
  <Words>1398</Words>
  <Application>Microsoft Office PowerPoint</Application>
  <PresentationFormat>Экран (4:3)</PresentationFormat>
  <Paragraphs>235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БЮДЖЕТ ДЛЯ ГРАЖДАН – ЧТО ЭТО ТАКОЕ?</vt:lpstr>
      <vt:lpstr>Презентация PowerPoint</vt:lpstr>
      <vt:lpstr>Презентация PowerPoint</vt:lpstr>
      <vt:lpstr>Основы составления проекта бюджета РАЙОНА</vt:lpstr>
      <vt:lpstr>Что такое бюджет?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параметры проекта бюджета </vt:lpstr>
      <vt:lpstr>Доходы бюджета муниципального района  «Забайкальский район» на 2019 год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269</cp:revision>
  <cp:lastPrinted>2019-03-25T07:01:36Z</cp:lastPrinted>
  <dcterms:created xsi:type="dcterms:W3CDTF">2015-12-08T06:00:19Z</dcterms:created>
  <dcterms:modified xsi:type="dcterms:W3CDTF">2019-03-25T07:21:38Z</dcterms:modified>
</cp:coreProperties>
</file>